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notesMasterIdLst>
    <p:notesMasterId r:id="rId39"/>
  </p:notesMasterIdLst>
  <p:sldIdLst>
    <p:sldId id="257" r:id="rId2"/>
    <p:sldId id="275" r:id="rId3"/>
    <p:sldId id="276" r:id="rId4"/>
    <p:sldId id="277" r:id="rId5"/>
    <p:sldId id="280" r:id="rId6"/>
    <p:sldId id="278" r:id="rId7"/>
    <p:sldId id="281" r:id="rId8"/>
    <p:sldId id="279" r:id="rId9"/>
    <p:sldId id="282" r:id="rId10"/>
    <p:sldId id="289" r:id="rId11"/>
    <p:sldId id="287" r:id="rId12"/>
    <p:sldId id="291" r:id="rId13"/>
    <p:sldId id="290" r:id="rId14"/>
    <p:sldId id="283" r:id="rId15"/>
    <p:sldId id="292" r:id="rId16"/>
    <p:sldId id="293" r:id="rId17"/>
    <p:sldId id="296" r:id="rId18"/>
    <p:sldId id="284" r:id="rId19"/>
    <p:sldId id="294" r:id="rId20"/>
    <p:sldId id="295" r:id="rId21"/>
    <p:sldId id="297" r:id="rId22"/>
    <p:sldId id="299" r:id="rId23"/>
    <p:sldId id="300" r:id="rId24"/>
    <p:sldId id="301" r:id="rId25"/>
    <p:sldId id="285" r:id="rId26"/>
    <p:sldId id="302" r:id="rId27"/>
    <p:sldId id="303" r:id="rId28"/>
    <p:sldId id="305" r:id="rId29"/>
    <p:sldId id="304" r:id="rId30"/>
    <p:sldId id="306" r:id="rId31"/>
    <p:sldId id="307" r:id="rId32"/>
    <p:sldId id="308" r:id="rId33"/>
    <p:sldId id="309" r:id="rId34"/>
    <p:sldId id="286" r:id="rId35"/>
    <p:sldId id="310" r:id="rId36"/>
    <p:sldId id="312" r:id="rId37"/>
    <p:sldId id="31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7"/>
    <a:srgbClr val="FF9933"/>
    <a:srgbClr val="C69BFF"/>
    <a:srgbClr val="E1DAFE"/>
    <a:srgbClr val="EBD8FA"/>
    <a:srgbClr val="CE4508"/>
    <a:srgbClr val="EEB500"/>
    <a:srgbClr val="F5E0D5"/>
    <a:srgbClr val="2E75B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7" autoAdjust="0"/>
    <p:restoredTop sz="94660"/>
  </p:normalViewPr>
  <p:slideViewPr>
    <p:cSldViewPr snapToGrid="0">
      <p:cViewPr varScale="1">
        <p:scale>
          <a:sx n="86" d="100"/>
          <a:sy n="86" d="100"/>
        </p:scale>
        <p:origin x="6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520CA-5F22-44BA-B8FB-48F046C7FC24}"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82AD6-A11C-4AEA-85A5-065E8D3F3020}" type="slidenum">
              <a:rPr lang="en-US" smtClean="0"/>
              <a:t>‹#›</a:t>
            </a:fld>
            <a:endParaRPr lang="en-US"/>
          </a:p>
        </p:txBody>
      </p:sp>
    </p:spTree>
    <p:extLst>
      <p:ext uri="{BB962C8B-B14F-4D97-AF65-F5344CB8AC3E}">
        <p14:creationId xmlns:p14="http://schemas.microsoft.com/office/powerpoint/2010/main" val="200142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EDBA-75F7-46F0-875C-D6AFBB513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1B970E-A1C6-433A-B2AC-026025418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8E2AC-7792-4987-B0A5-28C40E62106A}"/>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5" name="Footer Placeholder 4">
            <a:extLst>
              <a:ext uri="{FF2B5EF4-FFF2-40B4-BE49-F238E27FC236}">
                <a16:creationId xmlns:a16="http://schemas.microsoft.com/office/drawing/2014/main" id="{B8C07B15-B3F5-451B-B13A-6AB0FCF8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5CE93-89AC-45AB-9061-DBF6DFFB4465}"/>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1699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419A-B93F-4D23-8B1C-C10739242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5B27A0-BF22-4A9D-86E7-1B22A8CD5A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43026-B2F2-41CF-95F6-F11799341D9D}"/>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5" name="Footer Placeholder 4">
            <a:extLst>
              <a:ext uri="{FF2B5EF4-FFF2-40B4-BE49-F238E27FC236}">
                <a16:creationId xmlns:a16="http://schemas.microsoft.com/office/drawing/2014/main" id="{E59D3CD6-04F7-4019-86F0-E876C4AA1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D43BC-18F2-4B42-99B4-76CA2A044AC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77836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D63310-8766-4A45-975E-B5F2686BD0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54815-1ABC-4A20-9191-C7E6B9BD5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A27B6-331B-45CD-A943-C0727E07D1C1}"/>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5" name="Footer Placeholder 4">
            <a:extLst>
              <a:ext uri="{FF2B5EF4-FFF2-40B4-BE49-F238E27FC236}">
                <a16:creationId xmlns:a16="http://schemas.microsoft.com/office/drawing/2014/main" id="{34066377-0EC1-453B-B099-A0B8D26F1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AD205-3D5F-4AB1-9A42-6D7C82B7347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410517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11D7-CF26-4438-98D2-E37AC602D6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88514-A616-41BD-B477-44009BAEA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6AA6-52D7-47A9-AB63-0176BFE53823}"/>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5" name="Footer Placeholder 4">
            <a:extLst>
              <a:ext uri="{FF2B5EF4-FFF2-40B4-BE49-F238E27FC236}">
                <a16:creationId xmlns:a16="http://schemas.microsoft.com/office/drawing/2014/main" id="{A1BD654B-7C73-43FF-8650-E246708DE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5D342-5511-4256-A8C7-6A865FC8EC7C}"/>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300582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7657-CDC0-4595-AD8F-0626183E97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4E18E2-D26B-4339-BCB7-3619DCBBD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2CAA94-BDC6-4A94-BEC2-8CC37F89EE14}"/>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5" name="Footer Placeholder 4">
            <a:extLst>
              <a:ext uri="{FF2B5EF4-FFF2-40B4-BE49-F238E27FC236}">
                <a16:creationId xmlns:a16="http://schemas.microsoft.com/office/drawing/2014/main" id="{A9A81DC0-15A9-4DBA-87F8-60BB28E47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74ABB-390B-45FD-9B23-EA6282AE25D7}"/>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835702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48AD-14DB-42DB-A881-5FB427C9B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7E2090-69DB-42ED-A2D7-F34C971781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512FB-53A3-4F1C-8D81-66E0D12D57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2D9736-04F4-480A-A37A-339E73EB2DCE}"/>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6" name="Footer Placeholder 5">
            <a:extLst>
              <a:ext uri="{FF2B5EF4-FFF2-40B4-BE49-F238E27FC236}">
                <a16:creationId xmlns:a16="http://schemas.microsoft.com/office/drawing/2014/main" id="{0BE9601F-8746-452C-894D-8860D78F4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94483-59E2-42C0-88FF-C26A01544EC6}"/>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912302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7CC7-621E-4EB0-AC00-564D03BF72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D23AE6-5288-4B27-A8EA-0C0FE2DA6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C43B8D-5BF0-4C38-9C1B-59D09EC2F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F10FAE-A497-4BDE-A5A0-AF29E458C8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B27E87-D370-4BA4-BCC5-BCF3AD968D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09707B-B715-4122-B721-7FA228216D67}"/>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8" name="Footer Placeholder 7">
            <a:extLst>
              <a:ext uri="{FF2B5EF4-FFF2-40B4-BE49-F238E27FC236}">
                <a16:creationId xmlns:a16="http://schemas.microsoft.com/office/drawing/2014/main" id="{D8EA9EB1-6DDA-46F7-B33E-828711493D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2189E-F8D8-4BAE-BB3F-261FA1BCA4B4}"/>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56736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6085-6557-4C34-9599-1E50E66322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3648DE-4DD5-43A3-B2A1-4C2AC681A8FB}"/>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4" name="Footer Placeholder 3">
            <a:extLst>
              <a:ext uri="{FF2B5EF4-FFF2-40B4-BE49-F238E27FC236}">
                <a16:creationId xmlns:a16="http://schemas.microsoft.com/office/drawing/2014/main" id="{0F9CA6C6-2B7E-488D-A7F8-22D617229E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A96E61-0047-4F19-8EA8-2CA1D62E4B01}"/>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151586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74427-028C-46DE-A562-F5D944535869}"/>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3" name="Footer Placeholder 2">
            <a:extLst>
              <a:ext uri="{FF2B5EF4-FFF2-40B4-BE49-F238E27FC236}">
                <a16:creationId xmlns:a16="http://schemas.microsoft.com/office/drawing/2014/main" id="{BEBB95B7-46F0-4001-8BCF-A8D4497353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6C3001-3EE0-4B8E-A6F9-992308679BBF}"/>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34033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A33E-C21A-4087-B10A-5CADDDC7C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B7DE8-E1E3-4CE1-849D-A0E7F12E9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2CCAB-D838-4DBF-934A-B88E5C400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6D0E9-468D-4EF7-93B2-F3021C2685ED}"/>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6" name="Footer Placeholder 5">
            <a:extLst>
              <a:ext uri="{FF2B5EF4-FFF2-40B4-BE49-F238E27FC236}">
                <a16:creationId xmlns:a16="http://schemas.microsoft.com/office/drawing/2014/main" id="{468CB17E-6B5A-44A8-AD3B-ADE684461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ED92E5-50B8-436A-8D9E-1B7BAAA9884B}"/>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12148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002E-73E4-4C34-ABFC-943B6D7C0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022BC8-DDB9-48FE-97FA-621FCBFDFF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483B-1418-45A0-B21E-82AA6E98C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A9953E-95C1-46B7-A20B-5D1618D6D45B}"/>
              </a:ext>
            </a:extLst>
          </p:cNvPr>
          <p:cNvSpPr>
            <a:spLocks noGrp="1"/>
          </p:cNvSpPr>
          <p:nvPr>
            <p:ph type="dt" sz="half" idx="10"/>
          </p:nvPr>
        </p:nvSpPr>
        <p:spPr/>
        <p:txBody>
          <a:bodyPr/>
          <a:lstStyle/>
          <a:p>
            <a:fld id="{C774045F-FDDA-4498-8E60-9D664A2AECA2}" type="datetimeFigureOut">
              <a:rPr lang="en-US" smtClean="0"/>
              <a:t>6/26/2021</a:t>
            </a:fld>
            <a:endParaRPr lang="en-US"/>
          </a:p>
        </p:txBody>
      </p:sp>
      <p:sp>
        <p:nvSpPr>
          <p:cNvPr id="6" name="Footer Placeholder 5">
            <a:extLst>
              <a:ext uri="{FF2B5EF4-FFF2-40B4-BE49-F238E27FC236}">
                <a16:creationId xmlns:a16="http://schemas.microsoft.com/office/drawing/2014/main" id="{EAD7F15F-621E-4A4A-9378-539946C040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DBAFB-8BC4-45F1-8986-E2ED639AD932}"/>
              </a:ext>
            </a:extLst>
          </p:cNvPr>
          <p:cNvSpPr>
            <a:spLocks noGrp="1"/>
          </p:cNvSpPr>
          <p:nvPr>
            <p:ph type="sldNum" sz="quarter" idx="12"/>
          </p:nvPr>
        </p:nvSpPr>
        <p:spPr/>
        <p:txBody>
          <a:bodyPr/>
          <a:lstStyle/>
          <a:p>
            <a:fld id="{5AADF3F4-7553-457B-B6E0-F0B9F3220D7B}" type="slidenum">
              <a:rPr lang="en-US" smtClean="0"/>
              <a:t>‹#›</a:t>
            </a:fld>
            <a:endParaRPr lang="en-US"/>
          </a:p>
        </p:txBody>
      </p:sp>
    </p:spTree>
    <p:extLst>
      <p:ext uri="{BB962C8B-B14F-4D97-AF65-F5344CB8AC3E}">
        <p14:creationId xmlns:p14="http://schemas.microsoft.com/office/powerpoint/2010/main" val="265593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14EED-1C9C-49EB-B1C9-13115D6F1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478C6B-000F-4EA7-90FC-85430B3A0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DD413-5AA8-46F8-B642-41C0DFADCD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74045F-FDDA-4498-8E60-9D664A2AECA2}" type="datetimeFigureOut">
              <a:rPr lang="en-US" smtClean="0"/>
              <a:t>6/26/2021</a:t>
            </a:fld>
            <a:endParaRPr lang="en-US"/>
          </a:p>
        </p:txBody>
      </p:sp>
      <p:sp>
        <p:nvSpPr>
          <p:cNvPr id="5" name="Footer Placeholder 4">
            <a:extLst>
              <a:ext uri="{FF2B5EF4-FFF2-40B4-BE49-F238E27FC236}">
                <a16:creationId xmlns:a16="http://schemas.microsoft.com/office/drawing/2014/main" id="{BBD4D171-8D1F-4F3A-A181-3E0EBD54F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BBAFCA-C12A-47F7-9226-AADBFF992A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ADF3F4-7553-457B-B6E0-F0B9F3220D7B}" type="slidenum">
              <a:rPr lang="en-US" smtClean="0"/>
              <a:t>‹#›</a:t>
            </a:fld>
            <a:endParaRPr lang="en-US"/>
          </a:p>
        </p:txBody>
      </p:sp>
    </p:spTree>
    <p:extLst>
      <p:ext uri="{BB962C8B-B14F-4D97-AF65-F5344CB8AC3E}">
        <p14:creationId xmlns:p14="http://schemas.microsoft.com/office/powerpoint/2010/main" val="119947897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hyperlink" Target="https://archives.sportshax.com/2015/how-to-choose-an-nba-mvp/" TargetMode="Externa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index.html" TargetMode="External"/><Relationship Id="rId2" Type="http://schemas.openxmlformats.org/officeDocument/2006/relationships/hyperlink" Target="https://yarden-ankonina.github.io/NBA-Data-Scienc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10" Type="http://schemas.openxmlformats.org/officeDocument/2006/relationships/hyperlink" Target="https://github.com/Yarden-Ankonina/NBA-Data-Science" TargetMode="External"/><Relationship Id="rId4" Type="http://schemas.openxmlformats.org/officeDocument/2006/relationships/image" Target="../media/image3.png"/><Relationship Id="rId9" Type="http://schemas.openxmlformats.org/officeDocument/2006/relationships/hyperlink" Target="https://github.com/Sapozh14/NBA-Data-Scienc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layer_efficiency_rating" TargetMode="External"/><Relationship Id="rId2" Type="http://schemas.openxmlformats.org/officeDocument/2006/relationships/hyperlink" Target="https://bleacherreport.com/articles/113144-cracking-the-code-how-to-calculate-hollingers-per-without-all-the-mes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he.wikipedia.org/wiki/hit" TargetMode="External"/><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liquenovayork.blogspot.com/2013/01/nba-new-york-calendario-dos-jogos-de.htm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www.basketball-reference.com/leagues/NBA_2021_totals.html"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n.wikipedia.org/wiki/Player_efficiency_rating" TargetMode="External"/><Relationship Id="rId4" Type="http://schemas.openxmlformats.org/officeDocument/2006/relationships/hyperlink" Target="https://www.basketball-reference.com/awards/mvp.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714487" y="4299911"/>
            <a:ext cx="5974434" cy="584775"/>
          </a:xfrm>
          <a:prstGeom prst="rect">
            <a:avLst/>
          </a:prstGeom>
          <a:noFill/>
        </p:spPr>
        <p:txBody>
          <a:bodyPr wrap="square" anchor="ctr">
            <a:spAutoFit/>
          </a:bodyPr>
          <a:lstStyle/>
          <a:p>
            <a:r>
              <a:rPr lang="en-US" sz="3200" b="1" dirty="0">
                <a:solidFill>
                  <a:schemeClr val="bg2"/>
                </a:solidFill>
              </a:rPr>
              <a:t>Data Science Project 2021</a:t>
            </a:r>
            <a:endParaRPr lang="en-US" sz="3200" dirty="0">
              <a:solidFill>
                <a:schemeClr val="bg2"/>
              </a:solidFill>
            </a:endParaRPr>
          </a:p>
        </p:txBody>
      </p:sp>
      <p:sp>
        <p:nvSpPr>
          <p:cNvPr id="4" name="TextBox 3">
            <a:extLst>
              <a:ext uri="{FF2B5EF4-FFF2-40B4-BE49-F238E27FC236}">
                <a16:creationId xmlns:a16="http://schemas.microsoft.com/office/drawing/2014/main" id="{8E74BFAB-DD23-430B-B350-4D3DCA08A5E4}"/>
              </a:ext>
            </a:extLst>
          </p:cNvPr>
          <p:cNvSpPr txBox="1"/>
          <p:nvPr/>
        </p:nvSpPr>
        <p:spPr>
          <a:xfrm>
            <a:off x="868101" y="4995265"/>
            <a:ext cx="6122989" cy="1138773"/>
          </a:xfrm>
          <a:prstGeom prst="rect">
            <a:avLst/>
          </a:prstGeom>
          <a:noFill/>
        </p:spPr>
        <p:txBody>
          <a:bodyPr wrap="square" rtlCol="0" anchor="ctr">
            <a:spAutoFit/>
          </a:bodyPr>
          <a:lstStyle/>
          <a:p>
            <a:pPr algn="ctr"/>
            <a:r>
              <a:rPr lang="en-US" sz="2000" dirty="0">
                <a:solidFill>
                  <a:schemeClr val="bg2"/>
                </a:solidFill>
              </a:rPr>
              <a:t>Presented By:</a:t>
            </a:r>
          </a:p>
          <a:p>
            <a:pPr algn="ctr"/>
            <a:r>
              <a:rPr lang="en-US" sz="2800" b="1" dirty="0">
                <a:solidFill>
                  <a:schemeClr val="bg2"/>
                </a:solidFill>
              </a:rPr>
              <a:t>Yarden Ankonina &amp; </a:t>
            </a:r>
            <a:r>
              <a:rPr lang="en-US" sz="2800" b="1" i="0" dirty="0">
                <a:solidFill>
                  <a:schemeClr val="bg2"/>
                </a:solidFill>
                <a:effectLst/>
                <a:latin typeface="-apple-system"/>
              </a:rPr>
              <a:t>Alon Sapozhnikov</a:t>
            </a:r>
            <a:endParaRPr lang="en-US" sz="2800" dirty="0">
              <a:solidFill>
                <a:schemeClr val="bg2"/>
              </a:solidFill>
            </a:endParaRPr>
          </a:p>
          <a:p>
            <a:endParaRPr lang="en-US" sz="2000" dirty="0">
              <a:solidFill>
                <a:schemeClr val="bg2"/>
              </a:solidFill>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2201" y="2818095"/>
            <a:ext cx="3188924" cy="1371237"/>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spTree>
    <p:extLst>
      <p:ext uri="{BB962C8B-B14F-4D97-AF65-F5344CB8AC3E}">
        <p14:creationId xmlns:p14="http://schemas.microsoft.com/office/powerpoint/2010/main" val="3767411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782319" y="1598056"/>
            <a:ext cx="11023601" cy="5755422"/>
          </a:xfrm>
          <a:prstGeom prst="rect">
            <a:avLst/>
          </a:prstGeom>
          <a:noFill/>
        </p:spPr>
        <p:txBody>
          <a:bodyPr wrap="square" rtlCol="0">
            <a:spAutoFit/>
          </a:bodyPr>
          <a:lstStyle/>
          <a:p>
            <a:pPr algn="l"/>
            <a:r>
              <a:rPr lang="en-US" sz="2800" b="1" kern="1200" dirty="0">
                <a:solidFill>
                  <a:schemeClr val="tx2">
                    <a:lumMod val="50000"/>
                  </a:schemeClr>
                </a:solidFill>
                <a:ea typeface="+mj-ea"/>
                <a:cs typeface="+mj-cs"/>
              </a:rPr>
              <a:t>Our Data :</a:t>
            </a:r>
          </a:p>
          <a:p>
            <a:pPr marL="457200" indent="-457200" algn="l">
              <a:buFontTx/>
              <a:buChar char="-"/>
            </a:pPr>
            <a:r>
              <a:rPr lang="en-US" sz="2800" b="1" dirty="0">
                <a:solidFill>
                  <a:schemeClr val="tx2">
                    <a:lumMod val="50000"/>
                  </a:schemeClr>
                </a:solidFill>
                <a:ea typeface="+mj-ea"/>
                <a:cs typeface="+mj-cs"/>
              </a:rPr>
              <a:t>We </a:t>
            </a:r>
            <a:r>
              <a:rPr lang="en-US" sz="2800" b="1" kern="1200" dirty="0">
                <a:solidFill>
                  <a:srgbClr val="000000"/>
                </a:solidFill>
                <a:ea typeface="+mj-ea"/>
                <a:cs typeface="+mj-cs"/>
              </a:rPr>
              <a:t>c</a:t>
            </a:r>
            <a:r>
              <a:rPr lang="en-US" sz="2800" b="1" i="0" dirty="0">
                <a:solidFill>
                  <a:srgbClr val="000000"/>
                </a:solidFill>
                <a:effectLst/>
              </a:rPr>
              <a:t>ollected all the stats of each player in each season from 1990 to 2021 – that’s 30 years of basketball analytics.</a:t>
            </a:r>
          </a:p>
          <a:p>
            <a:pPr algn="l"/>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MVP (most valuable player) data in each season from 1990 to 2021.</a:t>
            </a:r>
          </a:p>
          <a:p>
            <a:endParaRPr lang="en-US" sz="2800" b="1" i="0" dirty="0">
              <a:solidFill>
                <a:srgbClr val="000000"/>
              </a:solidFill>
              <a:effectLst/>
            </a:endParaRPr>
          </a:p>
          <a:p>
            <a:pPr marL="457200" indent="-457200">
              <a:buFontTx/>
              <a:buChar char="-"/>
            </a:pPr>
            <a:r>
              <a:rPr lang="en-US" sz="2800" b="1" i="0" dirty="0">
                <a:solidFill>
                  <a:srgbClr val="000000"/>
                </a:solidFill>
                <a:effectLst/>
              </a:rPr>
              <a:t>We collected the Hollinger theory category data showing the meaning of the PER value.</a:t>
            </a:r>
          </a:p>
          <a:p>
            <a:pPr marL="457200" indent="-457200">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pPr marL="457200" indent="-457200" algn="l">
              <a:buFontTx/>
              <a:buChar char="-"/>
            </a:pPr>
            <a:endParaRPr lang="en-US" sz="2800" b="1" i="0" dirty="0">
              <a:solidFill>
                <a:srgbClr val="000000"/>
              </a:solidFill>
              <a:effectLst/>
            </a:endParaRPr>
          </a:p>
          <a:p>
            <a:endParaRPr lang="en-US" sz="3200" dirty="0"/>
          </a:p>
        </p:txBody>
      </p:sp>
    </p:spTree>
    <p:extLst>
      <p:ext uri="{BB962C8B-B14F-4D97-AF65-F5344CB8AC3E}">
        <p14:creationId xmlns:p14="http://schemas.microsoft.com/office/powerpoint/2010/main" val="109001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274595" y="2000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A23C4518-98C0-4F0D-990E-EE8675C8DD56}"/>
              </a:ext>
            </a:extLst>
          </p:cNvPr>
          <p:cNvSpPr txBox="1"/>
          <p:nvPr/>
        </p:nvSpPr>
        <p:spPr>
          <a:xfrm>
            <a:off x="6004662" y="1157811"/>
            <a:ext cx="5147103" cy="461665"/>
          </a:xfrm>
          <a:prstGeom prst="rect">
            <a:avLst/>
          </a:prstGeom>
          <a:noFill/>
        </p:spPr>
        <p:txBody>
          <a:bodyPr wrap="square" rtlCol="0">
            <a:spAutoFit/>
          </a:bodyPr>
          <a:lstStyle/>
          <a:p>
            <a:r>
              <a:rPr lang="en-US" sz="2400" b="1" dirty="0"/>
              <a:t>The table from which we took the data</a:t>
            </a:r>
          </a:p>
        </p:txBody>
      </p:sp>
      <p:cxnSp>
        <p:nvCxnSpPr>
          <p:cNvPr id="22" name="Straight Arrow Connector 21">
            <a:extLst>
              <a:ext uri="{FF2B5EF4-FFF2-40B4-BE49-F238E27FC236}">
                <a16:creationId xmlns:a16="http://schemas.microsoft.com/office/drawing/2014/main" id="{984203E1-CF09-4898-B892-B6E85DF5F37E}"/>
              </a:ext>
            </a:extLst>
          </p:cNvPr>
          <p:cNvCxnSpPr/>
          <p:nvPr/>
        </p:nvCxnSpPr>
        <p:spPr>
          <a:xfrm flipH="1">
            <a:off x="5200607" y="1485278"/>
            <a:ext cx="6911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D119A87-E82C-41E8-AA34-DF21EF03568C}"/>
              </a:ext>
            </a:extLst>
          </p:cNvPr>
          <p:cNvSpPr txBox="1"/>
          <p:nvPr/>
        </p:nvSpPr>
        <p:spPr>
          <a:xfrm>
            <a:off x="5705393" y="5885411"/>
            <a:ext cx="5393780" cy="461665"/>
          </a:xfrm>
          <a:prstGeom prst="rect">
            <a:avLst/>
          </a:prstGeom>
          <a:noFill/>
        </p:spPr>
        <p:txBody>
          <a:bodyPr wrap="square" rtlCol="0">
            <a:spAutoFit/>
          </a:bodyPr>
          <a:lstStyle/>
          <a:p>
            <a:r>
              <a:rPr lang="en-US" sz="2400" b="1" dirty="0"/>
              <a:t>We added a year value for each player</a:t>
            </a:r>
          </a:p>
        </p:txBody>
      </p:sp>
      <p:cxnSp>
        <p:nvCxnSpPr>
          <p:cNvPr id="47" name="Straight Arrow Connector 46">
            <a:extLst>
              <a:ext uri="{FF2B5EF4-FFF2-40B4-BE49-F238E27FC236}">
                <a16:creationId xmlns:a16="http://schemas.microsoft.com/office/drawing/2014/main" id="{E73FB722-3A92-44F5-A48B-2AE3A3CF38F4}"/>
              </a:ext>
            </a:extLst>
          </p:cNvPr>
          <p:cNvCxnSpPr>
            <a:cxnSpLocks/>
          </p:cNvCxnSpPr>
          <p:nvPr/>
        </p:nvCxnSpPr>
        <p:spPr>
          <a:xfrm flipV="1">
            <a:off x="6187331" y="4978920"/>
            <a:ext cx="0" cy="914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008F679-8A91-4F01-A75F-22D14FA45216}"/>
              </a:ext>
            </a:extLst>
          </p:cNvPr>
          <p:cNvPicPr>
            <a:picLocks noChangeAspect="1"/>
          </p:cNvPicPr>
          <p:nvPr/>
        </p:nvPicPr>
        <p:blipFill>
          <a:blip r:embed="rId2"/>
          <a:stretch>
            <a:fillRect/>
          </a:stretch>
        </p:blipFill>
        <p:spPr>
          <a:xfrm>
            <a:off x="818746" y="3916876"/>
            <a:ext cx="4397896" cy="2291600"/>
          </a:xfrm>
          <a:prstGeom prst="rect">
            <a:avLst/>
          </a:prstGeom>
        </p:spPr>
      </p:pic>
      <p:sp>
        <p:nvSpPr>
          <p:cNvPr id="36" name="TextBox 35">
            <a:extLst>
              <a:ext uri="{FF2B5EF4-FFF2-40B4-BE49-F238E27FC236}">
                <a16:creationId xmlns:a16="http://schemas.microsoft.com/office/drawing/2014/main" id="{C537EA8B-E33A-4C86-AB4D-7F0314CACDDE}"/>
              </a:ext>
            </a:extLst>
          </p:cNvPr>
          <p:cNvSpPr txBox="1"/>
          <p:nvPr/>
        </p:nvSpPr>
        <p:spPr>
          <a:xfrm>
            <a:off x="662169" y="3509237"/>
            <a:ext cx="5393780" cy="461665"/>
          </a:xfrm>
          <a:prstGeom prst="rect">
            <a:avLst/>
          </a:prstGeom>
          <a:noFill/>
        </p:spPr>
        <p:txBody>
          <a:bodyPr wrap="square" rtlCol="0">
            <a:spAutoFit/>
          </a:bodyPr>
          <a:lstStyle/>
          <a:p>
            <a:r>
              <a:rPr lang="en-US" sz="2400" b="1" dirty="0"/>
              <a:t>Going through pages for each year</a:t>
            </a:r>
          </a:p>
        </p:txBody>
      </p:sp>
      <p:sp>
        <p:nvSpPr>
          <p:cNvPr id="16" name="Oval 15">
            <a:extLst>
              <a:ext uri="{FF2B5EF4-FFF2-40B4-BE49-F238E27FC236}">
                <a16:creationId xmlns:a16="http://schemas.microsoft.com/office/drawing/2014/main" id="{72D37699-210E-4DF2-921E-6B8FFA68406D}"/>
              </a:ext>
            </a:extLst>
          </p:cNvPr>
          <p:cNvSpPr/>
          <p:nvPr/>
        </p:nvSpPr>
        <p:spPr>
          <a:xfrm>
            <a:off x="1504490" y="4895722"/>
            <a:ext cx="1655270" cy="2677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3F02C77-4F91-43BE-A449-9D1EBD9FAB24}"/>
              </a:ext>
            </a:extLst>
          </p:cNvPr>
          <p:cNvPicPr>
            <a:picLocks noChangeAspect="1"/>
          </p:cNvPicPr>
          <p:nvPr/>
        </p:nvPicPr>
        <p:blipFill>
          <a:blip r:embed="rId3"/>
          <a:stretch>
            <a:fillRect/>
          </a:stretch>
        </p:blipFill>
        <p:spPr>
          <a:xfrm>
            <a:off x="5984013" y="2351051"/>
            <a:ext cx="5902912" cy="2386284"/>
          </a:xfrm>
          <a:prstGeom prst="rect">
            <a:avLst/>
          </a:prstGeom>
        </p:spPr>
      </p:pic>
      <p:sp>
        <p:nvSpPr>
          <p:cNvPr id="43" name="TextBox 42">
            <a:extLst>
              <a:ext uri="{FF2B5EF4-FFF2-40B4-BE49-F238E27FC236}">
                <a16:creationId xmlns:a16="http://schemas.microsoft.com/office/drawing/2014/main" id="{2D1093B2-99EE-403E-9E90-BA3189012021}"/>
              </a:ext>
            </a:extLst>
          </p:cNvPr>
          <p:cNvSpPr txBox="1"/>
          <p:nvPr/>
        </p:nvSpPr>
        <p:spPr>
          <a:xfrm>
            <a:off x="7328067" y="1850541"/>
            <a:ext cx="5393780" cy="461665"/>
          </a:xfrm>
          <a:prstGeom prst="rect">
            <a:avLst/>
          </a:prstGeom>
          <a:noFill/>
        </p:spPr>
        <p:txBody>
          <a:bodyPr wrap="square" rtlCol="0">
            <a:spAutoFit/>
          </a:bodyPr>
          <a:lstStyle/>
          <a:p>
            <a:r>
              <a:rPr lang="en-US" sz="2400" b="1" dirty="0"/>
              <a:t>All players’ data frame</a:t>
            </a:r>
          </a:p>
        </p:txBody>
      </p:sp>
      <p:sp>
        <p:nvSpPr>
          <p:cNvPr id="32" name="Rectangle 31">
            <a:extLst>
              <a:ext uri="{FF2B5EF4-FFF2-40B4-BE49-F238E27FC236}">
                <a16:creationId xmlns:a16="http://schemas.microsoft.com/office/drawing/2014/main" id="{59B257D6-DF6F-425E-B3B4-D09A69E2E040}"/>
              </a:ext>
            </a:extLst>
          </p:cNvPr>
          <p:cNvSpPr/>
          <p:nvPr/>
        </p:nvSpPr>
        <p:spPr>
          <a:xfrm>
            <a:off x="6248618" y="2358010"/>
            <a:ext cx="285492" cy="2517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E89487F-E9C3-4C45-9F09-56827459571F}"/>
              </a:ext>
            </a:extLst>
          </p:cNvPr>
          <p:cNvPicPr>
            <a:picLocks noChangeAspect="1"/>
          </p:cNvPicPr>
          <p:nvPr/>
        </p:nvPicPr>
        <p:blipFill>
          <a:blip r:embed="rId4"/>
          <a:stretch>
            <a:fillRect/>
          </a:stretch>
        </p:blipFill>
        <p:spPr>
          <a:xfrm>
            <a:off x="408320" y="1048950"/>
            <a:ext cx="4733867" cy="2213954"/>
          </a:xfrm>
          <a:prstGeom prst="rect">
            <a:avLst/>
          </a:prstGeom>
        </p:spPr>
      </p:pic>
    </p:spTree>
    <p:extLst>
      <p:ext uri="{BB962C8B-B14F-4D97-AF65-F5344CB8AC3E}">
        <p14:creationId xmlns:p14="http://schemas.microsoft.com/office/powerpoint/2010/main" val="92052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3155" y="190722"/>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Box 42">
            <a:extLst>
              <a:ext uri="{FF2B5EF4-FFF2-40B4-BE49-F238E27FC236}">
                <a16:creationId xmlns:a16="http://schemas.microsoft.com/office/drawing/2014/main" id="{2D1093B2-99EE-403E-9E90-BA3189012021}"/>
              </a:ext>
            </a:extLst>
          </p:cNvPr>
          <p:cNvSpPr txBox="1"/>
          <p:nvPr/>
        </p:nvSpPr>
        <p:spPr>
          <a:xfrm>
            <a:off x="1079049" y="1358334"/>
            <a:ext cx="5393780" cy="461665"/>
          </a:xfrm>
          <a:prstGeom prst="rect">
            <a:avLst/>
          </a:prstGeom>
          <a:noFill/>
        </p:spPr>
        <p:txBody>
          <a:bodyPr wrap="square" rtlCol="0">
            <a:spAutoFit/>
          </a:bodyPr>
          <a:lstStyle/>
          <a:p>
            <a:r>
              <a:rPr lang="en-US" sz="2400" b="1" dirty="0"/>
              <a:t>MVPs data frame</a:t>
            </a:r>
          </a:p>
        </p:txBody>
      </p:sp>
      <p:pic>
        <p:nvPicPr>
          <p:cNvPr id="4" name="Picture 3">
            <a:extLst>
              <a:ext uri="{FF2B5EF4-FFF2-40B4-BE49-F238E27FC236}">
                <a16:creationId xmlns:a16="http://schemas.microsoft.com/office/drawing/2014/main" id="{4E38101D-6832-4B0D-81AA-6B049412A8DD}"/>
              </a:ext>
            </a:extLst>
          </p:cNvPr>
          <p:cNvPicPr>
            <a:picLocks noChangeAspect="1"/>
          </p:cNvPicPr>
          <p:nvPr/>
        </p:nvPicPr>
        <p:blipFill>
          <a:blip r:embed="rId2"/>
          <a:stretch>
            <a:fillRect/>
          </a:stretch>
        </p:blipFill>
        <p:spPr>
          <a:xfrm>
            <a:off x="512635" y="1881822"/>
            <a:ext cx="6051131" cy="1250667"/>
          </a:xfrm>
          <a:prstGeom prst="rect">
            <a:avLst/>
          </a:prstGeom>
        </p:spPr>
      </p:pic>
      <p:pic>
        <p:nvPicPr>
          <p:cNvPr id="8" name="Picture 7">
            <a:extLst>
              <a:ext uri="{FF2B5EF4-FFF2-40B4-BE49-F238E27FC236}">
                <a16:creationId xmlns:a16="http://schemas.microsoft.com/office/drawing/2014/main" id="{CA50E74B-14A1-4163-908A-FD5791D1475D}"/>
              </a:ext>
            </a:extLst>
          </p:cNvPr>
          <p:cNvPicPr>
            <a:picLocks noChangeAspect="1"/>
          </p:cNvPicPr>
          <p:nvPr/>
        </p:nvPicPr>
        <p:blipFill>
          <a:blip r:embed="rId3"/>
          <a:stretch>
            <a:fillRect/>
          </a:stretch>
        </p:blipFill>
        <p:spPr>
          <a:xfrm>
            <a:off x="7588051" y="2882143"/>
            <a:ext cx="3057952" cy="3515216"/>
          </a:xfrm>
          <a:prstGeom prst="rect">
            <a:avLst/>
          </a:prstGeom>
        </p:spPr>
      </p:pic>
      <p:sp>
        <p:nvSpPr>
          <p:cNvPr id="33" name="TextBox 32">
            <a:extLst>
              <a:ext uri="{FF2B5EF4-FFF2-40B4-BE49-F238E27FC236}">
                <a16:creationId xmlns:a16="http://schemas.microsoft.com/office/drawing/2014/main" id="{3053FEC9-37DC-4556-8003-E49F55BB3663}"/>
              </a:ext>
            </a:extLst>
          </p:cNvPr>
          <p:cNvSpPr txBox="1"/>
          <p:nvPr/>
        </p:nvSpPr>
        <p:spPr>
          <a:xfrm>
            <a:off x="7017018" y="2301153"/>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12" name="Picture 11">
            <a:extLst>
              <a:ext uri="{FF2B5EF4-FFF2-40B4-BE49-F238E27FC236}">
                <a16:creationId xmlns:a16="http://schemas.microsoft.com/office/drawing/2014/main" id="{64D30DA8-D7D0-40B6-9EB6-68EDB4AD8FC8}"/>
              </a:ext>
            </a:extLst>
          </p:cNvPr>
          <p:cNvPicPr>
            <a:picLocks noChangeAspect="1"/>
          </p:cNvPicPr>
          <p:nvPr/>
        </p:nvPicPr>
        <p:blipFill>
          <a:blip r:embed="rId4"/>
          <a:stretch>
            <a:fillRect/>
          </a:stretch>
        </p:blipFill>
        <p:spPr>
          <a:xfrm>
            <a:off x="1431545" y="4221313"/>
            <a:ext cx="5144218" cy="1629002"/>
          </a:xfrm>
          <a:prstGeom prst="rect">
            <a:avLst/>
          </a:prstGeom>
        </p:spPr>
      </p:pic>
      <p:sp>
        <p:nvSpPr>
          <p:cNvPr id="38" name="TextBox 37">
            <a:extLst>
              <a:ext uri="{FF2B5EF4-FFF2-40B4-BE49-F238E27FC236}">
                <a16:creationId xmlns:a16="http://schemas.microsoft.com/office/drawing/2014/main" id="{824E2079-F6D5-4441-88D2-C8DF7150E7BF}"/>
              </a:ext>
            </a:extLst>
          </p:cNvPr>
          <p:cNvSpPr txBox="1"/>
          <p:nvPr/>
        </p:nvSpPr>
        <p:spPr>
          <a:xfrm>
            <a:off x="1459601" y="3769701"/>
            <a:ext cx="5393780" cy="461665"/>
          </a:xfrm>
          <a:prstGeom prst="rect">
            <a:avLst/>
          </a:prstGeom>
          <a:noFill/>
        </p:spPr>
        <p:txBody>
          <a:bodyPr wrap="square" rtlCol="0">
            <a:spAutoFit/>
          </a:bodyPr>
          <a:lstStyle/>
          <a:p>
            <a:r>
              <a:rPr lang="en-US" sz="2400" b="1" i="0" dirty="0">
                <a:solidFill>
                  <a:srgbClr val="000000"/>
                </a:solidFill>
                <a:effectLst/>
              </a:rPr>
              <a:t>Export data frames to CSV files</a:t>
            </a:r>
            <a:endParaRPr lang="en-US" sz="2400" b="1" dirty="0"/>
          </a:p>
        </p:txBody>
      </p:sp>
    </p:spTree>
    <p:extLst>
      <p:ext uri="{BB962C8B-B14F-4D97-AF65-F5344CB8AC3E}">
        <p14:creationId xmlns:p14="http://schemas.microsoft.com/office/powerpoint/2010/main" val="262397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403070"/>
            <a:ext cx="11501119" cy="48351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3EC5CDC6-DF7E-4DB0-8A85-8CE6317D8CA6}"/>
              </a:ext>
            </a:extLst>
          </p:cNvPr>
          <p:cNvSpPr txBox="1"/>
          <p:nvPr/>
        </p:nvSpPr>
        <p:spPr>
          <a:xfrm>
            <a:off x="618756" y="1447772"/>
            <a:ext cx="11187164" cy="6186309"/>
          </a:xfrm>
          <a:prstGeom prst="rect">
            <a:avLst/>
          </a:prstGeom>
          <a:noFill/>
        </p:spPr>
        <p:txBody>
          <a:bodyPr wrap="square" rtlCol="0">
            <a:spAutoFit/>
          </a:bodyPr>
          <a:lstStyle/>
          <a:p>
            <a:r>
              <a:rPr lang="en-US" sz="2200" b="1" i="0" dirty="0">
                <a:solidFill>
                  <a:srgbClr val="000000"/>
                </a:solidFill>
                <a:effectLst/>
              </a:rPr>
              <a:t>Worth Mentioning:</a:t>
            </a:r>
          </a:p>
          <a:p>
            <a:pPr marL="457200" indent="-457200">
              <a:buFontTx/>
              <a:buChar char="-"/>
            </a:pPr>
            <a:r>
              <a:rPr lang="en-US" sz="2200" i="0" dirty="0">
                <a:solidFill>
                  <a:srgbClr val="000000"/>
                </a:solidFill>
                <a:effectLst/>
              </a:rPr>
              <a:t>The website w</a:t>
            </a:r>
            <a:r>
              <a:rPr lang="en-US" sz="2200" dirty="0">
                <a:solidFill>
                  <a:srgbClr val="000000"/>
                </a:solidFill>
              </a:rPr>
              <a:t>as easy to scrap using beautiful soup.</a:t>
            </a:r>
          </a:p>
          <a:p>
            <a:endParaRPr lang="en-US" sz="2200" dirty="0">
              <a:solidFill>
                <a:srgbClr val="000000"/>
              </a:solidFill>
            </a:endParaRPr>
          </a:p>
          <a:p>
            <a:pPr marL="457200" indent="-457200">
              <a:buFontTx/>
              <a:buChar char="-"/>
            </a:pPr>
            <a:r>
              <a:rPr lang="en-US" sz="2200" dirty="0">
                <a:solidFill>
                  <a:srgbClr val="000000"/>
                </a:solidFill>
              </a:rPr>
              <a:t>Each year has roughly 500 players times 30 years - that’s 15,000 rows of players with almost 30 stats each.</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Some players move teams in the middle of the year; therefore, they are duplicated. We decided to limit each player to one team per year -  the team where they played the biggest number of games.</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We created a Data Frame for each year in a loop, then removed duplicates, and finally merged all data frames into one.</a:t>
            </a:r>
          </a:p>
          <a:p>
            <a:pPr marL="457200" indent="-457200">
              <a:buFontTx/>
              <a:buChar char="-"/>
            </a:pPr>
            <a:endParaRPr lang="en-US" sz="2200" dirty="0">
              <a:solidFill>
                <a:srgbClr val="000000"/>
              </a:solidFill>
            </a:endParaRPr>
          </a:p>
          <a:p>
            <a:pPr marL="457200" indent="-457200">
              <a:buFontTx/>
              <a:buChar char="-"/>
            </a:pPr>
            <a:r>
              <a:rPr lang="en-US" sz="2200" dirty="0">
                <a:solidFill>
                  <a:srgbClr val="000000"/>
                </a:solidFill>
              </a:rPr>
              <a:t>Collecting the data for MVP players and Hollinger’s theory didn’t cause new difficulties.</a:t>
            </a:r>
            <a:endParaRPr lang="en-US" sz="2200" i="0" dirty="0">
              <a:solidFill>
                <a:srgbClr val="000000"/>
              </a:solidFill>
              <a:effectLst/>
            </a:endParaRPr>
          </a:p>
          <a:p>
            <a:pPr marL="457200" indent="-457200">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pPr marL="457200" indent="-457200" algn="l">
              <a:buFontTx/>
              <a:buChar char="-"/>
            </a:pPr>
            <a:endParaRPr lang="en-US" sz="2200" b="1" i="0" dirty="0">
              <a:solidFill>
                <a:srgbClr val="000000"/>
              </a:solidFill>
              <a:effectLst/>
            </a:endParaRPr>
          </a:p>
          <a:p>
            <a:endParaRPr lang="en-US" sz="2200" dirty="0"/>
          </a:p>
        </p:txBody>
      </p:sp>
    </p:spTree>
    <p:extLst>
      <p:ext uri="{BB962C8B-B14F-4D97-AF65-F5344CB8AC3E}">
        <p14:creationId xmlns:p14="http://schemas.microsoft.com/office/powerpoint/2010/main" val="385930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Data Cleaning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678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25120" y="115824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EC5CDC6-DF7E-4DB0-8A85-8CE6317D8CA6}"/>
              </a:ext>
            </a:extLst>
          </p:cNvPr>
          <p:cNvSpPr txBox="1"/>
          <p:nvPr/>
        </p:nvSpPr>
        <p:spPr>
          <a:xfrm>
            <a:off x="639076" y="1405504"/>
            <a:ext cx="11187164" cy="5386090"/>
          </a:xfrm>
          <a:prstGeom prst="rect">
            <a:avLst/>
          </a:prstGeom>
          <a:noFill/>
        </p:spPr>
        <p:txBody>
          <a:bodyPr wrap="square" rtlCol="0">
            <a:spAutoFit/>
          </a:bodyPr>
          <a:lstStyle/>
          <a:p>
            <a:pPr algn="l"/>
            <a:r>
              <a:rPr lang="en-US" sz="2800" b="1" dirty="0">
                <a:solidFill>
                  <a:srgbClr val="000000"/>
                </a:solidFill>
              </a:rPr>
              <a:t>How did we handle the data?</a:t>
            </a:r>
          </a:p>
          <a:p>
            <a:pPr algn="l"/>
            <a:endParaRPr lang="en-US" sz="2800" b="1" dirty="0">
              <a:solidFill>
                <a:srgbClr val="000000"/>
              </a:solidFill>
            </a:endParaRPr>
          </a:p>
          <a:p>
            <a:pPr marL="342900" indent="-342900" algn="l">
              <a:buFontTx/>
              <a:buChar char="-"/>
            </a:pPr>
            <a:r>
              <a:rPr lang="en-US" sz="2400" dirty="0">
                <a:solidFill>
                  <a:srgbClr val="000000"/>
                </a:solidFill>
              </a:rPr>
              <a:t>Remove missing data.</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Fill missing values.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Handle outliers that are not necessary for our needs (ex: remove players who played under 20 games or didn’t play any minutes).</a:t>
            </a:r>
          </a:p>
          <a:p>
            <a:pPr marL="342900" indent="-342900" algn="l">
              <a:buFontTx/>
              <a:buChar char="-"/>
            </a:pPr>
            <a:endParaRPr lang="en-US" sz="2400" dirty="0">
              <a:solidFill>
                <a:srgbClr val="000000"/>
              </a:solidFill>
            </a:endParaRPr>
          </a:p>
          <a:p>
            <a:pPr marL="342900" indent="-342900" algn="l">
              <a:buFontTx/>
              <a:buChar char="-"/>
            </a:pPr>
            <a:r>
              <a:rPr lang="en-US" sz="2400" dirty="0">
                <a:solidFill>
                  <a:srgbClr val="000000"/>
                </a:solidFill>
              </a:rPr>
              <a:t>Format columns from object to numeric.</a:t>
            </a:r>
          </a:p>
          <a:p>
            <a:pPr algn="l"/>
            <a:endParaRPr lang="en-US" sz="2400" dirty="0">
              <a:solidFill>
                <a:srgbClr val="000000"/>
              </a:solidFill>
            </a:endParaRPr>
          </a:p>
          <a:p>
            <a:pPr marL="342900" indent="-342900" algn="l">
              <a:buFontTx/>
              <a:buChar char="-"/>
            </a:pPr>
            <a:r>
              <a:rPr lang="en-US" sz="2400" dirty="0">
                <a:solidFill>
                  <a:srgbClr val="000000"/>
                </a:solidFill>
              </a:rPr>
              <a:t>Add a PER column based on Hollinger’s formula – calculate the PER for each player.</a:t>
            </a:r>
          </a:p>
          <a:p>
            <a:pPr algn="l"/>
            <a:endParaRPr lang="en-US" sz="2400" dirty="0">
              <a:solidFill>
                <a:srgbClr val="000000"/>
              </a:solidFill>
            </a:endParaRPr>
          </a:p>
          <a:p>
            <a:pPr marL="342900" indent="-342900" algn="l">
              <a:buFontTx/>
              <a:buChar char="-"/>
            </a:pPr>
            <a:endParaRPr lang="en-US" sz="2400" b="1"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824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36099"/>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F238464-ABC6-40F8-8EAE-85BA9B9E5844}"/>
              </a:ext>
            </a:extLst>
          </p:cNvPr>
          <p:cNvPicPr>
            <a:picLocks noChangeAspect="1"/>
          </p:cNvPicPr>
          <p:nvPr/>
        </p:nvPicPr>
        <p:blipFill>
          <a:blip r:embed="rId2"/>
          <a:stretch>
            <a:fillRect/>
          </a:stretch>
        </p:blipFill>
        <p:spPr>
          <a:xfrm>
            <a:off x="887242" y="1949464"/>
            <a:ext cx="2913852" cy="3942270"/>
          </a:xfrm>
          <a:prstGeom prst="rect">
            <a:avLst/>
          </a:prstGeom>
        </p:spPr>
      </p:pic>
      <p:pic>
        <p:nvPicPr>
          <p:cNvPr id="5" name="Picture 4">
            <a:extLst>
              <a:ext uri="{FF2B5EF4-FFF2-40B4-BE49-F238E27FC236}">
                <a16:creationId xmlns:a16="http://schemas.microsoft.com/office/drawing/2014/main" id="{742D6BB7-BD72-4BB0-B514-A15AF0FA6B0B}"/>
              </a:ext>
            </a:extLst>
          </p:cNvPr>
          <p:cNvPicPr>
            <a:picLocks noChangeAspect="1"/>
          </p:cNvPicPr>
          <p:nvPr/>
        </p:nvPicPr>
        <p:blipFill>
          <a:blip r:embed="rId3"/>
          <a:stretch>
            <a:fillRect/>
          </a:stretch>
        </p:blipFill>
        <p:spPr>
          <a:xfrm>
            <a:off x="3973988" y="1933961"/>
            <a:ext cx="2250231" cy="3942270"/>
          </a:xfrm>
          <a:prstGeom prst="rect">
            <a:avLst/>
          </a:prstGeom>
        </p:spPr>
      </p:pic>
      <p:sp>
        <p:nvSpPr>
          <p:cNvPr id="6" name="TextBox 5">
            <a:extLst>
              <a:ext uri="{FF2B5EF4-FFF2-40B4-BE49-F238E27FC236}">
                <a16:creationId xmlns:a16="http://schemas.microsoft.com/office/drawing/2014/main" id="{3FA5F3F7-53A0-4BD7-9A2B-84AA500E7785}"/>
              </a:ext>
            </a:extLst>
          </p:cNvPr>
          <p:cNvSpPr txBox="1"/>
          <p:nvPr/>
        </p:nvSpPr>
        <p:spPr>
          <a:xfrm>
            <a:off x="1034633" y="1441188"/>
            <a:ext cx="1129447" cy="369332"/>
          </a:xfrm>
          <a:prstGeom prst="rect">
            <a:avLst/>
          </a:prstGeom>
          <a:noFill/>
        </p:spPr>
        <p:txBody>
          <a:bodyPr wrap="square" rtlCol="0">
            <a:spAutoFit/>
          </a:bodyPr>
          <a:lstStyle/>
          <a:p>
            <a:r>
              <a:rPr lang="en-US" dirty="0"/>
              <a:t>Before </a:t>
            </a:r>
          </a:p>
        </p:txBody>
      </p:sp>
      <p:sp>
        <p:nvSpPr>
          <p:cNvPr id="43" name="TextBox 42">
            <a:extLst>
              <a:ext uri="{FF2B5EF4-FFF2-40B4-BE49-F238E27FC236}">
                <a16:creationId xmlns:a16="http://schemas.microsoft.com/office/drawing/2014/main" id="{D5222C55-B20B-4D38-B4EC-5A2FE6D35B13}"/>
              </a:ext>
            </a:extLst>
          </p:cNvPr>
          <p:cNvSpPr txBox="1"/>
          <p:nvPr/>
        </p:nvSpPr>
        <p:spPr>
          <a:xfrm>
            <a:off x="4538414" y="1398381"/>
            <a:ext cx="1129447" cy="369332"/>
          </a:xfrm>
          <a:prstGeom prst="rect">
            <a:avLst/>
          </a:prstGeom>
          <a:noFill/>
        </p:spPr>
        <p:txBody>
          <a:bodyPr wrap="square" rtlCol="0">
            <a:spAutoFit/>
          </a:bodyPr>
          <a:lstStyle/>
          <a:p>
            <a:r>
              <a:rPr lang="en-US" dirty="0"/>
              <a:t>After</a:t>
            </a:r>
          </a:p>
        </p:txBody>
      </p:sp>
      <p:pic>
        <p:nvPicPr>
          <p:cNvPr id="10" name="Picture 9">
            <a:extLst>
              <a:ext uri="{FF2B5EF4-FFF2-40B4-BE49-F238E27FC236}">
                <a16:creationId xmlns:a16="http://schemas.microsoft.com/office/drawing/2014/main" id="{7165BCE4-B319-4969-90C7-49E6D186C778}"/>
              </a:ext>
            </a:extLst>
          </p:cNvPr>
          <p:cNvPicPr>
            <a:picLocks noChangeAspect="1"/>
          </p:cNvPicPr>
          <p:nvPr/>
        </p:nvPicPr>
        <p:blipFill>
          <a:blip r:embed="rId4"/>
          <a:stretch>
            <a:fillRect/>
          </a:stretch>
        </p:blipFill>
        <p:spPr>
          <a:xfrm>
            <a:off x="6303554" y="1597282"/>
            <a:ext cx="5253898" cy="1827511"/>
          </a:xfrm>
          <a:prstGeom prst="rect">
            <a:avLst/>
          </a:prstGeom>
        </p:spPr>
      </p:pic>
      <p:sp>
        <p:nvSpPr>
          <p:cNvPr id="44" name="TextBox 43">
            <a:extLst>
              <a:ext uri="{FF2B5EF4-FFF2-40B4-BE49-F238E27FC236}">
                <a16:creationId xmlns:a16="http://schemas.microsoft.com/office/drawing/2014/main" id="{EBB9117D-608F-4D1A-8785-C668AF532D31}"/>
              </a:ext>
            </a:extLst>
          </p:cNvPr>
          <p:cNvSpPr txBox="1"/>
          <p:nvPr/>
        </p:nvSpPr>
        <p:spPr>
          <a:xfrm>
            <a:off x="8674792" y="1213715"/>
            <a:ext cx="2124280" cy="369332"/>
          </a:xfrm>
          <a:prstGeom prst="rect">
            <a:avLst/>
          </a:prstGeom>
          <a:noFill/>
        </p:spPr>
        <p:txBody>
          <a:bodyPr wrap="square" rtlCol="0">
            <a:spAutoFit/>
          </a:bodyPr>
          <a:lstStyle/>
          <a:p>
            <a:r>
              <a:rPr lang="en-US" dirty="0"/>
              <a:t>Adding PER</a:t>
            </a:r>
          </a:p>
        </p:txBody>
      </p:sp>
      <p:sp>
        <p:nvSpPr>
          <p:cNvPr id="11" name="Rectangle: Single Corner Rounded 10">
            <a:extLst>
              <a:ext uri="{FF2B5EF4-FFF2-40B4-BE49-F238E27FC236}">
                <a16:creationId xmlns:a16="http://schemas.microsoft.com/office/drawing/2014/main" id="{59EB9705-D58E-4CC0-84CC-0B9CFC5E238D}"/>
              </a:ext>
            </a:extLst>
          </p:cNvPr>
          <p:cNvSpPr/>
          <p:nvPr/>
        </p:nvSpPr>
        <p:spPr>
          <a:xfrm>
            <a:off x="11285372" y="1558972"/>
            <a:ext cx="235095" cy="1767840"/>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36EE10-7288-4081-9EEC-FC1E1ED3F05C}"/>
              </a:ext>
            </a:extLst>
          </p:cNvPr>
          <p:cNvSpPr txBox="1"/>
          <p:nvPr/>
        </p:nvSpPr>
        <p:spPr>
          <a:xfrm>
            <a:off x="2163672" y="5974397"/>
            <a:ext cx="3830097" cy="369332"/>
          </a:xfrm>
          <a:prstGeom prst="rect">
            <a:avLst/>
          </a:prstGeom>
          <a:noFill/>
        </p:spPr>
        <p:txBody>
          <a:bodyPr wrap="square" rtlCol="0">
            <a:spAutoFit/>
          </a:bodyPr>
          <a:lstStyle/>
          <a:p>
            <a:r>
              <a:rPr lang="en-US" dirty="0"/>
              <a:t>We removed 2000 unnecessary rows</a:t>
            </a:r>
          </a:p>
        </p:txBody>
      </p:sp>
      <p:sp>
        <p:nvSpPr>
          <p:cNvPr id="46" name="TextBox 45">
            <a:extLst>
              <a:ext uri="{FF2B5EF4-FFF2-40B4-BE49-F238E27FC236}">
                <a16:creationId xmlns:a16="http://schemas.microsoft.com/office/drawing/2014/main" id="{8E8E9D1B-7E2C-4B85-B08D-CEF155BAA15B}"/>
              </a:ext>
            </a:extLst>
          </p:cNvPr>
          <p:cNvSpPr txBox="1"/>
          <p:nvPr/>
        </p:nvSpPr>
        <p:spPr>
          <a:xfrm>
            <a:off x="7656231" y="3408071"/>
            <a:ext cx="3864236" cy="369332"/>
          </a:xfrm>
          <a:prstGeom prst="rect">
            <a:avLst/>
          </a:prstGeom>
          <a:noFill/>
        </p:spPr>
        <p:txBody>
          <a:bodyPr wrap="square" rtlCol="0">
            <a:spAutoFit/>
          </a:bodyPr>
          <a:lstStyle/>
          <a:p>
            <a:r>
              <a:rPr lang="en-US" dirty="0"/>
              <a:t>Outliers – boxplot(seaborn library)</a:t>
            </a:r>
          </a:p>
        </p:txBody>
      </p:sp>
      <p:pic>
        <p:nvPicPr>
          <p:cNvPr id="13" name="Picture 12">
            <a:extLst>
              <a:ext uri="{FF2B5EF4-FFF2-40B4-BE49-F238E27FC236}">
                <a16:creationId xmlns:a16="http://schemas.microsoft.com/office/drawing/2014/main" id="{75370AD9-6869-49F1-8567-E7A9E25E0031}"/>
              </a:ext>
            </a:extLst>
          </p:cNvPr>
          <p:cNvPicPr>
            <a:picLocks noChangeAspect="1"/>
          </p:cNvPicPr>
          <p:nvPr/>
        </p:nvPicPr>
        <p:blipFill>
          <a:blip r:embed="rId5"/>
          <a:stretch>
            <a:fillRect/>
          </a:stretch>
        </p:blipFill>
        <p:spPr>
          <a:xfrm>
            <a:off x="7150918" y="3754054"/>
            <a:ext cx="4062502" cy="2667710"/>
          </a:xfrm>
          <a:prstGeom prst="rect">
            <a:avLst/>
          </a:prstGeom>
        </p:spPr>
      </p:pic>
    </p:spTree>
    <p:extLst>
      <p:ext uri="{BB962C8B-B14F-4D97-AF65-F5344CB8AC3E}">
        <p14:creationId xmlns:p14="http://schemas.microsoft.com/office/powerpoint/2010/main" val="71848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chemeClr val="accent1">
                    <a:lumMod val="75000"/>
                  </a:schemeClr>
                </a:solidFill>
                <a:latin typeface="Berlin Sans FB Demi" panose="020E0802020502020306" pitchFamily="34" charset="0"/>
                <a:ea typeface="+mj-ea"/>
                <a:cs typeface="+mj-cs"/>
              </a:rPr>
              <a:t>Cleaning The Data</a:t>
            </a:r>
            <a:endParaRPr lang="en-US" sz="4400" kern="1200" dirty="0">
              <a:solidFill>
                <a:schemeClr val="accent1">
                  <a:lumMod val="75000"/>
                </a:schemeClr>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293707" y="1127710"/>
            <a:ext cx="11501119" cy="5354288"/>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0" name="Google Shape;1038;p56">
            <a:extLst>
              <a:ext uri="{FF2B5EF4-FFF2-40B4-BE49-F238E27FC236}">
                <a16:creationId xmlns:a16="http://schemas.microsoft.com/office/drawing/2014/main" id="{56129780-60BB-431B-A70F-728781790A54}"/>
              </a:ext>
            </a:extLst>
          </p:cNvPr>
          <p:cNvGrpSpPr/>
          <p:nvPr/>
        </p:nvGrpSpPr>
        <p:grpSpPr>
          <a:xfrm>
            <a:off x="1021305" y="365505"/>
            <a:ext cx="726453" cy="632638"/>
            <a:chOff x="6420813" y="3438838"/>
            <a:chExt cx="562475" cy="562475"/>
          </a:xfrm>
          <a:solidFill>
            <a:schemeClr val="accent1">
              <a:lumMod val="75000"/>
            </a:schemeClr>
          </a:solidFill>
        </p:grpSpPr>
        <p:sp>
          <p:nvSpPr>
            <p:cNvPr id="22" name="Google Shape;1039;p56">
              <a:extLst>
                <a:ext uri="{FF2B5EF4-FFF2-40B4-BE49-F238E27FC236}">
                  <a16:creationId xmlns:a16="http://schemas.microsoft.com/office/drawing/2014/main" id="{1BC9E527-0C52-44B9-B228-B24759FE9D9F}"/>
                </a:ext>
              </a:extLst>
            </p:cNvPr>
            <p:cNvSpPr/>
            <p:nvPr/>
          </p:nvSpPr>
          <p:spPr>
            <a:xfrm>
              <a:off x="6420813" y="3448188"/>
              <a:ext cx="56250" cy="375000"/>
            </a:xfrm>
            <a:custGeom>
              <a:avLst/>
              <a:gdLst/>
              <a:ahLst/>
              <a:cxnLst/>
              <a:rect l="l" t="t" r="r" b="b"/>
              <a:pathLst>
                <a:path w="2250" h="15000" extrusionOk="0">
                  <a:moveTo>
                    <a:pt x="1125" y="0"/>
                  </a:moveTo>
                  <a:cubicBezTo>
                    <a:pt x="502" y="0"/>
                    <a:pt x="0" y="505"/>
                    <a:pt x="0" y="1125"/>
                  </a:cubicBezTo>
                  <a:lnTo>
                    <a:pt x="0" y="13875"/>
                  </a:lnTo>
                  <a:cubicBezTo>
                    <a:pt x="0" y="14497"/>
                    <a:pt x="502" y="14999"/>
                    <a:pt x="1125" y="14999"/>
                  </a:cubicBezTo>
                  <a:cubicBezTo>
                    <a:pt x="1745" y="14999"/>
                    <a:pt x="2249" y="14497"/>
                    <a:pt x="2249" y="13875"/>
                  </a:cubicBezTo>
                  <a:lnTo>
                    <a:pt x="2249" y="1125"/>
                  </a:lnTo>
                  <a:cubicBezTo>
                    <a:pt x="2249" y="505"/>
                    <a:pt x="1745" y="0"/>
                    <a:pt x="11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0;p56">
              <a:extLst>
                <a:ext uri="{FF2B5EF4-FFF2-40B4-BE49-F238E27FC236}">
                  <a16:creationId xmlns:a16="http://schemas.microsoft.com/office/drawing/2014/main" id="{FA4757F3-AC2D-4DAC-BFEB-9A2284B6E4BD}"/>
                </a:ext>
              </a:extLst>
            </p:cNvPr>
            <p:cNvSpPr/>
            <p:nvPr/>
          </p:nvSpPr>
          <p:spPr>
            <a:xfrm>
              <a:off x="6598913" y="3663788"/>
              <a:ext cx="384375" cy="46950"/>
            </a:xfrm>
            <a:custGeom>
              <a:avLst/>
              <a:gdLst/>
              <a:ahLst/>
              <a:cxnLst/>
              <a:rect l="l" t="t" r="r" b="b"/>
              <a:pathLst>
                <a:path w="15375" h="1878" extrusionOk="0">
                  <a:moveTo>
                    <a:pt x="1" y="0"/>
                  </a:moveTo>
                  <a:lnTo>
                    <a:pt x="1" y="1877"/>
                  </a:lnTo>
                  <a:lnTo>
                    <a:pt x="14438" y="1877"/>
                  </a:lnTo>
                  <a:cubicBezTo>
                    <a:pt x="14685" y="1877"/>
                    <a:pt x="14926" y="1779"/>
                    <a:pt x="15101" y="1603"/>
                  </a:cubicBezTo>
                  <a:cubicBezTo>
                    <a:pt x="15276" y="1428"/>
                    <a:pt x="15375" y="1187"/>
                    <a:pt x="15375" y="940"/>
                  </a:cubicBezTo>
                  <a:cubicBezTo>
                    <a:pt x="15375" y="421"/>
                    <a:pt x="14954" y="0"/>
                    <a:pt x="1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1;p56">
              <a:extLst>
                <a:ext uri="{FF2B5EF4-FFF2-40B4-BE49-F238E27FC236}">
                  <a16:creationId xmlns:a16="http://schemas.microsoft.com/office/drawing/2014/main" id="{30FAEFE8-8533-40DA-A8E1-199E2F466F62}"/>
                </a:ext>
              </a:extLst>
            </p:cNvPr>
            <p:cNvSpPr/>
            <p:nvPr/>
          </p:nvSpPr>
          <p:spPr>
            <a:xfrm>
              <a:off x="6609988" y="3729313"/>
              <a:ext cx="352825" cy="272000"/>
            </a:xfrm>
            <a:custGeom>
              <a:avLst/>
              <a:gdLst/>
              <a:ahLst/>
              <a:cxnLst/>
              <a:rect l="l" t="t" r="r" b="b"/>
              <a:pathLst>
                <a:path w="14113" h="10880" extrusionOk="0">
                  <a:moveTo>
                    <a:pt x="7057" y="87"/>
                  </a:moveTo>
                  <a:lnTo>
                    <a:pt x="8136" y="1130"/>
                  </a:lnTo>
                  <a:lnTo>
                    <a:pt x="7057" y="2173"/>
                  </a:lnTo>
                  <a:lnTo>
                    <a:pt x="5976" y="1130"/>
                  </a:lnTo>
                  <a:lnTo>
                    <a:pt x="7057" y="87"/>
                  </a:lnTo>
                  <a:close/>
                  <a:moveTo>
                    <a:pt x="5438" y="1652"/>
                  </a:moveTo>
                  <a:lnTo>
                    <a:pt x="6514" y="2695"/>
                  </a:lnTo>
                  <a:lnTo>
                    <a:pt x="5438" y="3733"/>
                  </a:lnTo>
                  <a:lnTo>
                    <a:pt x="4357" y="2695"/>
                  </a:lnTo>
                  <a:lnTo>
                    <a:pt x="5438" y="1652"/>
                  </a:lnTo>
                  <a:close/>
                  <a:moveTo>
                    <a:pt x="1137" y="628"/>
                  </a:moveTo>
                  <a:lnTo>
                    <a:pt x="3278" y="2695"/>
                  </a:lnTo>
                  <a:lnTo>
                    <a:pt x="2194" y="3735"/>
                  </a:lnTo>
                  <a:lnTo>
                    <a:pt x="1975" y="3526"/>
                  </a:lnTo>
                  <a:cubicBezTo>
                    <a:pt x="1788" y="2536"/>
                    <a:pt x="1507" y="1565"/>
                    <a:pt x="1137" y="628"/>
                  </a:cubicBezTo>
                  <a:close/>
                  <a:moveTo>
                    <a:pt x="8675" y="1652"/>
                  </a:moveTo>
                  <a:lnTo>
                    <a:pt x="9754" y="2690"/>
                  </a:lnTo>
                  <a:lnTo>
                    <a:pt x="8675" y="3735"/>
                  </a:lnTo>
                  <a:lnTo>
                    <a:pt x="7596" y="2695"/>
                  </a:lnTo>
                  <a:lnTo>
                    <a:pt x="8675" y="1652"/>
                  </a:lnTo>
                  <a:close/>
                  <a:moveTo>
                    <a:pt x="12974" y="623"/>
                  </a:moveTo>
                  <a:cubicBezTo>
                    <a:pt x="12601" y="1563"/>
                    <a:pt x="12320" y="2536"/>
                    <a:pt x="12130" y="3531"/>
                  </a:cubicBezTo>
                  <a:lnTo>
                    <a:pt x="11911" y="3740"/>
                  </a:lnTo>
                  <a:lnTo>
                    <a:pt x="10830" y="2695"/>
                  </a:lnTo>
                  <a:lnTo>
                    <a:pt x="12974" y="623"/>
                  </a:lnTo>
                  <a:close/>
                  <a:moveTo>
                    <a:pt x="3818" y="3216"/>
                  </a:moveTo>
                  <a:lnTo>
                    <a:pt x="4897" y="4254"/>
                  </a:lnTo>
                  <a:lnTo>
                    <a:pt x="3816" y="5297"/>
                  </a:lnTo>
                  <a:lnTo>
                    <a:pt x="2737" y="4261"/>
                  </a:lnTo>
                  <a:lnTo>
                    <a:pt x="3818" y="3216"/>
                  </a:lnTo>
                  <a:close/>
                  <a:moveTo>
                    <a:pt x="7057" y="3216"/>
                  </a:moveTo>
                  <a:lnTo>
                    <a:pt x="8136" y="4257"/>
                  </a:lnTo>
                  <a:lnTo>
                    <a:pt x="7057" y="5297"/>
                  </a:lnTo>
                  <a:lnTo>
                    <a:pt x="5976" y="4257"/>
                  </a:lnTo>
                  <a:lnTo>
                    <a:pt x="7057" y="3216"/>
                  </a:lnTo>
                  <a:close/>
                  <a:moveTo>
                    <a:pt x="10292" y="3211"/>
                  </a:moveTo>
                  <a:lnTo>
                    <a:pt x="11373" y="4257"/>
                  </a:lnTo>
                  <a:lnTo>
                    <a:pt x="10294" y="5300"/>
                  </a:lnTo>
                  <a:lnTo>
                    <a:pt x="9211" y="4254"/>
                  </a:lnTo>
                  <a:lnTo>
                    <a:pt x="10292" y="3211"/>
                  </a:lnTo>
                  <a:close/>
                  <a:moveTo>
                    <a:pt x="2199" y="4783"/>
                  </a:moveTo>
                  <a:lnTo>
                    <a:pt x="3275" y="5821"/>
                  </a:lnTo>
                  <a:lnTo>
                    <a:pt x="2413" y="6652"/>
                  </a:lnTo>
                  <a:lnTo>
                    <a:pt x="2413" y="6650"/>
                  </a:lnTo>
                  <a:cubicBezTo>
                    <a:pt x="2357" y="5996"/>
                    <a:pt x="2285" y="5374"/>
                    <a:pt x="2199" y="4783"/>
                  </a:cubicBezTo>
                  <a:close/>
                  <a:moveTo>
                    <a:pt x="11914" y="4780"/>
                  </a:moveTo>
                  <a:lnTo>
                    <a:pt x="11914" y="4783"/>
                  </a:lnTo>
                  <a:cubicBezTo>
                    <a:pt x="11827" y="5372"/>
                    <a:pt x="11755" y="5996"/>
                    <a:pt x="11695" y="6650"/>
                  </a:cubicBezTo>
                  <a:lnTo>
                    <a:pt x="11695" y="6652"/>
                  </a:lnTo>
                  <a:lnTo>
                    <a:pt x="10833" y="5821"/>
                  </a:lnTo>
                  <a:lnTo>
                    <a:pt x="11914" y="4780"/>
                  </a:lnTo>
                  <a:close/>
                  <a:moveTo>
                    <a:pt x="5438" y="4778"/>
                  </a:moveTo>
                  <a:lnTo>
                    <a:pt x="6512" y="5816"/>
                  </a:lnTo>
                  <a:lnTo>
                    <a:pt x="5433" y="6859"/>
                  </a:lnTo>
                  <a:lnTo>
                    <a:pt x="4357" y="5821"/>
                  </a:lnTo>
                  <a:lnTo>
                    <a:pt x="5438" y="4778"/>
                  </a:lnTo>
                  <a:close/>
                  <a:moveTo>
                    <a:pt x="8672" y="4778"/>
                  </a:moveTo>
                  <a:lnTo>
                    <a:pt x="9751" y="5821"/>
                  </a:lnTo>
                  <a:lnTo>
                    <a:pt x="8672" y="6861"/>
                  </a:lnTo>
                  <a:lnTo>
                    <a:pt x="7596" y="5819"/>
                  </a:lnTo>
                  <a:lnTo>
                    <a:pt x="8672" y="4778"/>
                  </a:lnTo>
                  <a:close/>
                  <a:moveTo>
                    <a:pt x="3816" y="6342"/>
                  </a:moveTo>
                  <a:lnTo>
                    <a:pt x="4895" y="7380"/>
                  </a:lnTo>
                  <a:lnTo>
                    <a:pt x="3818" y="8421"/>
                  </a:lnTo>
                  <a:lnTo>
                    <a:pt x="2739" y="7383"/>
                  </a:lnTo>
                  <a:lnTo>
                    <a:pt x="3816" y="6342"/>
                  </a:lnTo>
                  <a:close/>
                  <a:moveTo>
                    <a:pt x="7057" y="6340"/>
                  </a:moveTo>
                  <a:lnTo>
                    <a:pt x="8136" y="7380"/>
                  </a:lnTo>
                  <a:lnTo>
                    <a:pt x="7055" y="8421"/>
                  </a:lnTo>
                  <a:lnTo>
                    <a:pt x="5976" y="7380"/>
                  </a:lnTo>
                  <a:lnTo>
                    <a:pt x="7057" y="6340"/>
                  </a:lnTo>
                  <a:close/>
                  <a:moveTo>
                    <a:pt x="10294" y="6342"/>
                  </a:moveTo>
                  <a:lnTo>
                    <a:pt x="11371" y="7383"/>
                  </a:lnTo>
                  <a:lnTo>
                    <a:pt x="10294" y="8421"/>
                  </a:lnTo>
                  <a:lnTo>
                    <a:pt x="9215" y="7380"/>
                  </a:lnTo>
                  <a:lnTo>
                    <a:pt x="10294" y="6342"/>
                  </a:lnTo>
                  <a:close/>
                  <a:moveTo>
                    <a:pt x="2516" y="8207"/>
                  </a:moveTo>
                  <a:lnTo>
                    <a:pt x="3297" y="8959"/>
                  </a:lnTo>
                  <a:lnTo>
                    <a:pt x="2564" y="9781"/>
                  </a:lnTo>
                  <a:cubicBezTo>
                    <a:pt x="2554" y="9236"/>
                    <a:pt x="2538" y="8683"/>
                    <a:pt x="2516" y="8207"/>
                  </a:cubicBezTo>
                  <a:close/>
                  <a:moveTo>
                    <a:pt x="11589" y="8212"/>
                  </a:moveTo>
                  <a:lnTo>
                    <a:pt x="11589" y="8212"/>
                  </a:lnTo>
                  <a:cubicBezTo>
                    <a:pt x="11573" y="8688"/>
                    <a:pt x="11556" y="9233"/>
                    <a:pt x="11546" y="9781"/>
                  </a:cubicBezTo>
                  <a:lnTo>
                    <a:pt x="10813" y="8959"/>
                  </a:lnTo>
                  <a:lnTo>
                    <a:pt x="11589" y="8212"/>
                  </a:lnTo>
                  <a:close/>
                  <a:moveTo>
                    <a:pt x="5433" y="7902"/>
                  </a:moveTo>
                  <a:lnTo>
                    <a:pt x="6524" y="8952"/>
                  </a:lnTo>
                  <a:lnTo>
                    <a:pt x="5435" y="10093"/>
                  </a:lnTo>
                  <a:lnTo>
                    <a:pt x="4347" y="8952"/>
                  </a:lnTo>
                  <a:lnTo>
                    <a:pt x="5433" y="7902"/>
                  </a:lnTo>
                  <a:close/>
                  <a:moveTo>
                    <a:pt x="8675" y="7902"/>
                  </a:moveTo>
                  <a:lnTo>
                    <a:pt x="9766" y="8952"/>
                  </a:lnTo>
                  <a:lnTo>
                    <a:pt x="8675" y="10093"/>
                  </a:lnTo>
                  <a:lnTo>
                    <a:pt x="7584" y="8952"/>
                  </a:lnTo>
                  <a:lnTo>
                    <a:pt x="8675" y="7902"/>
                  </a:lnTo>
                  <a:close/>
                  <a:moveTo>
                    <a:pt x="14113" y="1"/>
                  </a:moveTo>
                  <a:cubicBezTo>
                    <a:pt x="14074" y="6"/>
                    <a:pt x="14036" y="6"/>
                    <a:pt x="13995" y="6"/>
                  </a:cubicBezTo>
                  <a:lnTo>
                    <a:pt x="12539" y="6"/>
                  </a:lnTo>
                  <a:lnTo>
                    <a:pt x="10289" y="2173"/>
                  </a:lnTo>
                  <a:lnTo>
                    <a:pt x="9213" y="1130"/>
                  </a:lnTo>
                  <a:lnTo>
                    <a:pt x="10381" y="6"/>
                  </a:lnTo>
                  <a:lnTo>
                    <a:pt x="9299" y="6"/>
                  </a:lnTo>
                  <a:lnTo>
                    <a:pt x="8675" y="609"/>
                  </a:lnTo>
                  <a:lnTo>
                    <a:pt x="8048" y="6"/>
                  </a:lnTo>
                  <a:lnTo>
                    <a:pt x="6060" y="6"/>
                  </a:lnTo>
                  <a:lnTo>
                    <a:pt x="5433" y="609"/>
                  </a:lnTo>
                  <a:lnTo>
                    <a:pt x="4811" y="6"/>
                  </a:lnTo>
                  <a:lnTo>
                    <a:pt x="3732" y="6"/>
                  </a:lnTo>
                  <a:lnTo>
                    <a:pt x="4895" y="1130"/>
                  </a:lnTo>
                  <a:lnTo>
                    <a:pt x="3818" y="2173"/>
                  </a:lnTo>
                  <a:lnTo>
                    <a:pt x="1572" y="6"/>
                  </a:lnTo>
                  <a:lnTo>
                    <a:pt x="0" y="6"/>
                  </a:lnTo>
                  <a:cubicBezTo>
                    <a:pt x="341" y="583"/>
                    <a:pt x="863" y="1731"/>
                    <a:pt x="1264" y="3786"/>
                  </a:cubicBezTo>
                  <a:cubicBezTo>
                    <a:pt x="1283" y="3882"/>
                    <a:pt x="1302" y="3985"/>
                    <a:pt x="1319" y="4086"/>
                  </a:cubicBezTo>
                  <a:cubicBezTo>
                    <a:pt x="1338" y="4187"/>
                    <a:pt x="1358" y="4281"/>
                    <a:pt x="1377" y="4382"/>
                  </a:cubicBezTo>
                  <a:lnTo>
                    <a:pt x="1394" y="4483"/>
                  </a:lnTo>
                  <a:cubicBezTo>
                    <a:pt x="1406" y="4562"/>
                    <a:pt x="1420" y="4639"/>
                    <a:pt x="1432" y="4718"/>
                  </a:cubicBezTo>
                  <a:cubicBezTo>
                    <a:pt x="1548" y="5494"/>
                    <a:pt x="1641" y="6335"/>
                    <a:pt x="1709" y="7217"/>
                  </a:cubicBezTo>
                  <a:lnTo>
                    <a:pt x="1713" y="7277"/>
                  </a:lnTo>
                  <a:lnTo>
                    <a:pt x="1713" y="7280"/>
                  </a:lnTo>
                  <a:lnTo>
                    <a:pt x="1728" y="7472"/>
                  </a:lnTo>
                  <a:lnTo>
                    <a:pt x="1728" y="7477"/>
                  </a:lnTo>
                  <a:lnTo>
                    <a:pt x="1735" y="7618"/>
                  </a:lnTo>
                  <a:cubicBezTo>
                    <a:pt x="1781" y="8322"/>
                    <a:pt x="1812" y="9353"/>
                    <a:pt x="1819" y="10317"/>
                  </a:cubicBezTo>
                  <a:cubicBezTo>
                    <a:pt x="1817" y="10543"/>
                    <a:pt x="1949" y="10747"/>
                    <a:pt x="2155" y="10838"/>
                  </a:cubicBezTo>
                  <a:cubicBezTo>
                    <a:pt x="2218" y="10865"/>
                    <a:pt x="2285" y="10879"/>
                    <a:pt x="2355" y="10879"/>
                  </a:cubicBezTo>
                  <a:cubicBezTo>
                    <a:pt x="2501" y="10877"/>
                    <a:pt x="2638" y="10817"/>
                    <a:pt x="2742" y="10711"/>
                  </a:cubicBezTo>
                  <a:lnTo>
                    <a:pt x="3826" y="9493"/>
                  </a:lnTo>
                  <a:lnTo>
                    <a:pt x="4967" y="10687"/>
                  </a:lnTo>
                  <a:cubicBezTo>
                    <a:pt x="5092" y="10809"/>
                    <a:pt x="5258" y="10879"/>
                    <a:pt x="5431" y="10879"/>
                  </a:cubicBezTo>
                  <a:cubicBezTo>
                    <a:pt x="5613" y="10877"/>
                    <a:pt x="5786" y="10805"/>
                    <a:pt x="5914" y="10677"/>
                  </a:cubicBezTo>
                  <a:lnTo>
                    <a:pt x="7055" y="9483"/>
                  </a:lnTo>
                  <a:lnTo>
                    <a:pt x="8206" y="10689"/>
                  </a:lnTo>
                  <a:cubicBezTo>
                    <a:pt x="8329" y="10809"/>
                    <a:pt x="8497" y="10879"/>
                    <a:pt x="8670" y="10879"/>
                  </a:cubicBezTo>
                  <a:cubicBezTo>
                    <a:pt x="8850" y="10877"/>
                    <a:pt x="9023" y="10805"/>
                    <a:pt x="9150" y="10677"/>
                  </a:cubicBezTo>
                  <a:lnTo>
                    <a:pt x="10282" y="9493"/>
                  </a:lnTo>
                  <a:lnTo>
                    <a:pt x="11388" y="10730"/>
                  </a:lnTo>
                  <a:cubicBezTo>
                    <a:pt x="11481" y="10824"/>
                    <a:pt x="11611" y="10879"/>
                    <a:pt x="11746" y="10879"/>
                  </a:cubicBezTo>
                  <a:cubicBezTo>
                    <a:pt x="11751" y="10879"/>
                    <a:pt x="11756" y="10879"/>
                    <a:pt x="11761" y="10879"/>
                  </a:cubicBezTo>
                  <a:cubicBezTo>
                    <a:pt x="11825" y="10879"/>
                    <a:pt x="11890" y="10865"/>
                    <a:pt x="11950" y="10838"/>
                  </a:cubicBezTo>
                  <a:cubicBezTo>
                    <a:pt x="12157" y="10749"/>
                    <a:pt x="12289" y="10543"/>
                    <a:pt x="12286" y="10317"/>
                  </a:cubicBezTo>
                  <a:cubicBezTo>
                    <a:pt x="12294" y="9358"/>
                    <a:pt x="12327" y="8322"/>
                    <a:pt x="12373" y="7618"/>
                  </a:cubicBezTo>
                  <a:lnTo>
                    <a:pt x="12394" y="7277"/>
                  </a:lnTo>
                  <a:lnTo>
                    <a:pt x="12399" y="7224"/>
                  </a:lnTo>
                  <a:cubicBezTo>
                    <a:pt x="12467" y="6335"/>
                    <a:pt x="12560" y="5492"/>
                    <a:pt x="12676" y="4718"/>
                  </a:cubicBezTo>
                  <a:cubicBezTo>
                    <a:pt x="12692" y="4644"/>
                    <a:pt x="12702" y="4564"/>
                    <a:pt x="12714" y="4490"/>
                  </a:cubicBezTo>
                  <a:lnTo>
                    <a:pt x="12733" y="4382"/>
                  </a:lnTo>
                  <a:cubicBezTo>
                    <a:pt x="12750" y="4281"/>
                    <a:pt x="12767" y="4182"/>
                    <a:pt x="12789" y="4074"/>
                  </a:cubicBezTo>
                  <a:cubicBezTo>
                    <a:pt x="12803" y="3987"/>
                    <a:pt x="12820" y="3901"/>
                    <a:pt x="12837" y="3814"/>
                  </a:cubicBezTo>
                  <a:lnTo>
                    <a:pt x="12837" y="3807"/>
                  </a:lnTo>
                  <a:cubicBezTo>
                    <a:pt x="12841" y="3798"/>
                    <a:pt x="12844" y="3781"/>
                    <a:pt x="12849" y="3766"/>
                  </a:cubicBezTo>
                  <a:cubicBezTo>
                    <a:pt x="13245" y="1724"/>
                    <a:pt x="13767" y="580"/>
                    <a:pt x="14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2;p56">
              <a:extLst>
                <a:ext uri="{FF2B5EF4-FFF2-40B4-BE49-F238E27FC236}">
                  <a16:creationId xmlns:a16="http://schemas.microsoft.com/office/drawing/2014/main" id="{AC195036-A776-417E-A10E-6A60ED5635D6}"/>
                </a:ext>
              </a:extLst>
            </p:cNvPr>
            <p:cNvSpPr/>
            <p:nvPr/>
          </p:nvSpPr>
          <p:spPr>
            <a:xfrm>
              <a:off x="6495763" y="3663788"/>
              <a:ext cx="84450" cy="121900"/>
            </a:xfrm>
            <a:custGeom>
              <a:avLst/>
              <a:gdLst/>
              <a:ahLst/>
              <a:cxnLst/>
              <a:rect l="l" t="t" r="r" b="b"/>
              <a:pathLst>
                <a:path w="3378" h="4876" extrusionOk="0">
                  <a:moveTo>
                    <a:pt x="1500" y="1127"/>
                  </a:moveTo>
                  <a:cubicBezTo>
                    <a:pt x="1709" y="1127"/>
                    <a:pt x="1875" y="1296"/>
                    <a:pt x="1875" y="1502"/>
                  </a:cubicBezTo>
                  <a:cubicBezTo>
                    <a:pt x="1875" y="1709"/>
                    <a:pt x="1709" y="1877"/>
                    <a:pt x="1500" y="1877"/>
                  </a:cubicBezTo>
                  <a:cubicBezTo>
                    <a:pt x="1294" y="1877"/>
                    <a:pt x="1126" y="1709"/>
                    <a:pt x="1126" y="1502"/>
                  </a:cubicBezTo>
                  <a:cubicBezTo>
                    <a:pt x="1126" y="1296"/>
                    <a:pt x="1294" y="1127"/>
                    <a:pt x="1500" y="1127"/>
                  </a:cubicBezTo>
                  <a:close/>
                  <a:moveTo>
                    <a:pt x="1" y="0"/>
                  </a:moveTo>
                  <a:lnTo>
                    <a:pt x="1" y="4876"/>
                  </a:lnTo>
                  <a:lnTo>
                    <a:pt x="3377" y="1877"/>
                  </a:lnTo>
                  <a:lnTo>
                    <a:pt x="33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3;p56">
              <a:extLst>
                <a:ext uri="{FF2B5EF4-FFF2-40B4-BE49-F238E27FC236}">
                  <a16:creationId xmlns:a16="http://schemas.microsoft.com/office/drawing/2014/main" id="{5BC0A7BC-03A0-446A-80D5-D73160FA6C9C}"/>
                </a:ext>
              </a:extLst>
            </p:cNvPr>
            <p:cNvSpPr/>
            <p:nvPr/>
          </p:nvSpPr>
          <p:spPr>
            <a:xfrm>
              <a:off x="6845338" y="3548738"/>
              <a:ext cx="44250" cy="77225"/>
            </a:xfrm>
            <a:custGeom>
              <a:avLst/>
              <a:gdLst/>
              <a:ahLst/>
              <a:cxnLst/>
              <a:rect l="l" t="t" r="r" b="b"/>
              <a:pathLst>
                <a:path w="1770" h="3089" extrusionOk="0">
                  <a:moveTo>
                    <a:pt x="1" y="1"/>
                  </a:moveTo>
                  <a:cubicBezTo>
                    <a:pt x="44" y="1349"/>
                    <a:pt x="537" y="2538"/>
                    <a:pt x="1262" y="3089"/>
                  </a:cubicBezTo>
                  <a:cubicBezTo>
                    <a:pt x="1596" y="2389"/>
                    <a:pt x="1769" y="1625"/>
                    <a:pt x="1767" y="851"/>
                  </a:cubicBezTo>
                  <a:cubicBezTo>
                    <a:pt x="1767" y="666"/>
                    <a:pt x="1757" y="481"/>
                    <a:pt x="1738" y="299"/>
                  </a:cubicBezTo>
                  <a:cubicBezTo>
                    <a:pt x="1181" y="171"/>
                    <a:pt x="618" y="73"/>
                    <a:pt x="51" y="6"/>
                  </a:cubicBezTo>
                  <a:cubicBezTo>
                    <a:pt x="34" y="3"/>
                    <a:pt x="18"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4;p56">
              <a:extLst>
                <a:ext uri="{FF2B5EF4-FFF2-40B4-BE49-F238E27FC236}">
                  <a16:creationId xmlns:a16="http://schemas.microsoft.com/office/drawing/2014/main" id="{6C4ACFA3-F61F-442B-B046-4D3EDF3A54D6}"/>
                </a:ext>
              </a:extLst>
            </p:cNvPr>
            <p:cNvSpPr/>
            <p:nvPr/>
          </p:nvSpPr>
          <p:spPr>
            <a:xfrm>
              <a:off x="6845888" y="3485413"/>
              <a:ext cx="39125" cy="50850"/>
            </a:xfrm>
            <a:custGeom>
              <a:avLst/>
              <a:gdLst/>
              <a:ahLst/>
              <a:cxnLst/>
              <a:rect l="l" t="t" r="r" b="b"/>
              <a:pathLst>
                <a:path w="1565" h="2034" extrusionOk="0">
                  <a:moveTo>
                    <a:pt x="503" y="1"/>
                  </a:moveTo>
                  <a:cubicBezTo>
                    <a:pt x="224" y="558"/>
                    <a:pt x="56" y="1162"/>
                    <a:pt x="0" y="1782"/>
                  </a:cubicBezTo>
                  <a:cubicBezTo>
                    <a:pt x="39" y="1786"/>
                    <a:pt x="80" y="1789"/>
                    <a:pt x="118" y="1794"/>
                  </a:cubicBezTo>
                  <a:cubicBezTo>
                    <a:pt x="618" y="1851"/>
                    <a:pt x="1099" y="1938"/>
                    <a:pt x="1565" y="2034"/>
                  </a:cubicBezTo>
                  <a:cubicBezTo>
                    <a:pt x="1368" y="1284"/>
                    <a:pt x="1005" y="590"/>
                    <a:pt x="5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5;p56">
              <a:extLst>
                <a:ext uri="{FF2B5EF4-FFF2-40B4-BE49-F238E27FC236}">
                  <a16:creationId xmlns:a16="http://schemas.microsoft.com/office/drawing/2014/main" id="{8FE0F256-1F09-4CD0-A580-349A5652808E}"/>
                </a:ext>
              </a:extLst>
            </p:cNvPr>
            <p:cNvSpPr/>
            <p:nvPr/>
          </p:nvSpPr>
          <p:spPr>
            <a:xfrm>
              <a:off x="6786463" y="3441938"/>
              <a:ext cx="58175" cy="86400"/>
            </a:xfrm>
            <a:custGeom>
              <a:avLst/>
              <a:gdLst/>
              <a:ahLst/>
              <a:cxnLst/>
              <a:rect l="l" t="t" r="r" b="b"/>
              <a:pathLst>
                <a:path w="2327" h="3456" extrusionOk="0">
                  <a:moveTo>
                    <a:pt x="1" y="0"/>
                  </a:moveTo>
                  <a:lnTo>
                    <a:pt x="1" y="0"/>
                  </a:lnTo>
                  <a:cubicBezTo>
                    <a:pt x="496" y="1077"/>
                    <a:pt x="796" y="2233"/>
                    <a:pt x="890" y="3415"/>
                  </a:cubicBezTo>
                  <a:cubicBezTo>
                    <a:pt x="1140" y="3424"/>
                    <a:pt x="1387" y="3439"/>
                    <a:pt x="1632" y="3456"/>
                  </a:cubicBezTo>
                  <a:cubicBezTo>
                    <a:pt x="1695" y="2658"/>
                    <a:pt x="1930" y="1882"/>
                    <a:pt x="2327" y="1183"/>
                  </a:cubicBezTo>
                  <a:cubicBezTo>
                    <a:pt x="1664" y="596"/>
                    <a:pt x="864" y="19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6;p56">
              <a:extLst>
                <a:ext uri="{FF2B5EF4-FFF2-40B4-BE49-F238E27FC236}">
                  <a16:creationId xmlns:a16="http://schemas.microsoft.com/office/drawing/2014/main" id="{4343EEC7-59F9-44F1-8A9B-194E569C3B2E}"/>
                </a:ext>
              </a:extLst>
            </p:cNvPr>
            <p:cNvSpPr/>
            <p:nvPr/>
          </p:nvSpPr>
          <p:spPr>
            <a:xfrm>
              <a:off x="6731213" y="3545438"/>
              <a:ext cx="61400" cy="90200"/>
            </a:xfrm>
            <a:custGeom>
              <a:avLst/>
              <a:gdLst/>
              <a:ahLst/>
              <a:cxnLst/>
              <a:rect l="l" t="t" r="r" b="b"/>
              <a:pathLst>
                <a:path w="2456" h="3608" extrusionOk="0">
                  <a:moveTo>
                    <a:pt x="2206" y="1"/>
                  </a:moveTo>
                  <a:cubicBezTo>
                    <a:pt x="1951" y="1"/>
                    <a:pt x="1701" y="15"/>
                    <a:pt x="1449" y="25"/>
                  </a:cubicBezTo>
                  <a:cubicBezTo>
                    <a:pt x="1452" y="85"/>
                    <a:pt x="1459" y="147"/>
                    <a:pt x="1459" y="207"/>
                  </a:cubicBezTo>
                  <a:cubicBezTo>
                    <a:pt x="1437" y="1488"/>
                    <a:pt x="913" y="2709"/>
                    <a:pt x="0" y="3607"/>
                  </a:cubicBezTo>
                  <a:lnTo>
                    <a:pt x="2285" y="3607"/>
                  </a:lnTo>
                  <a:cubicBezTo>
                    <a:pt x="2398" y="2814"/>
                    <a:pt x="2456" y="2014"/>
                    <a:pt x="2456" y="1212"/>
                  </a:cubicBezTo>
                  <a:cubicBezTo>
                    <a:pt x="2456" y="815"/>
                    <a:pt x="2437" y="411"/>
                    <a:pt x="2408" y="5"/>
                  </a:cubicBezTo>
                  <a:cubicBezTo>
                    <a:pt x="2355" y="5"/>
                    <a:pt x="2302" y="1"/>
                    <a:pt x="2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7;p56">
              <a:extLst>
                <a:ext uri="{FF2B5EF4-FFF2-40B4-BE49-F238E27FC236}">
                  <a16:creationId xmlns:a16="http://schemas.microsoft.com/office/drawing/2014/main" id="{345FBBB9-C882-435E-B609-26AA689D0B82}"/>
                </a:ext>
              </a:extLst>
            </p:cNvPr>
            <p:cNvSpPr/>
            <p:nvPr/>
          </p:nvSpPr>
          <p:spPr>
            <a:xfrm>
              <a:off x="6807263" y="3546088"/>
              <a:ext cx="52275" cy="89550"/>
            </a:xfrm>
            <a:custGeom>
              <a:avLst/>
              <a:gdLst/>
              <a:ahLst/>
              <a:cxnLst/>
              <a:rect l="l" t="t" r="r" b="b"/>
              <a:pathLst>
                <a:path w="2091" h="3582" extrusionOk="0">
                  <a:moveTo>
                    <a:pt x="120" y="1"/>
                  </a:moveTo>
                  <a:cubicBezTo>
                    <a:pt x="144" y="390"/>
                    <a:pt x="164" y="789"/>
                    <a:pt x="164" y="1186"/>
                  </a:cubicBezTo>
                  <a:cubicBezTo>
                    <a:pt x="164" y="1986"/>
                    <a:pt x="108" y="2788"/>
                    <a:pt x="0" y="3581"/>
                  </a:cubicBezTo>
                  <a:lnTo>
                    <a:pt x="2091" y="3581"/>
                  </a:lnTo>
                  <a:cubicBezTo>
                    <a:pt x="1300" y="2824"/>
                    <a:pt x="800" y="1515"/>
                    <a:pt x="772" y="42"/>
                  </a:cubicBezTo>
                  <a:cubicBezTo>
                    <a:pt x="555" y="25"/>
                    <a:pt x="339" y="1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8;p56">
              <a:extLst>
                <a:ext uri="{FF2B5EF4-FFF2-40B4-BE49-F238E27FC236}">
                  <a16:creationId xmlns:a16="http://schemas.microsoft.com/office/drawing/2014/main" id="{71DF0881-D698-4D96-A21E-5C8E541D96AC}"/>
                </a:ext>
              </a:extLst>
            </p:cNvPr>
            <p:cNvSpPr/>
            <p:nvPr/>
          </p:nvSpPr>
          <p:spPr>
            <a:xfrm>
              <a:off x="6710588" y="3438838"/>
              <a:ext cx="79275" cy="88550"/>
            </a:xfrm>
            <a:custGeom>
              <a:avLst/>
              <a:gdLst/>
              <a:ahLst/>
              <a:cxnLst/>
              <a:rect l="l" t="t" r="r" b="b"/>
              <a:pathLst>
                <a:path w="3171" h="3542" extrusionOk="0">
                  <a:moveTo>
                    <a:pt x="1885" y="1"/>
                  </a:moveTo>
                  <a:cubicBezTo>
                    <a:pt x="1241" y="1"/>
                    <a:pt x="602" y="121"/>
                    <a:pt x="1" y="355"/>
                  </a:cubicBezTo>
                  <a:cubicBezTo>
                    <a:pt x="1104" y="1102"/>
                    <a:pt x="1882" y="2241"/>
                    <a:pt x="2176" y="3541"/>
                  </a:cubicBezTo>
                  <a:cubicBezTo>
                    <a:pt x="2459" y="3529"/>
                    <a:pt x="2743" y="3515"/>
                    <a:pt x="3029" y="3515"/>
                  </a:cubicBezTo>
                  <a:lnTo>
                    <a:pt x="3072" y="3515"/>
                  </a:lnTo>
                  <a:cubicBezTo>
                    <a:pt x="3106" y="3515"/>
                    <a:pt x="3137" y="3517"/>
                    <a:pt x="3170" y="3517"/>
                  </a:cubicBezTo>
                  <a:cubicBezTo>
                    <a:pt x="2990" y="1936"/>
                    <a:pt x="2584" y="622"/>
                    <a:pt x="2077" y="4"/>
                  </a:cubicBezTo>
                  <a:cubicBezTo>
                    <a:pt x="2013" y="2"/>
                    <a:pt x="1949" y="1"/>
                    <a:pt x="1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9;p56">
              <a:extLst>
                <a:ext uri="{FF2B5EF4-FFF2-40B4-BE49-F238E27FC236}">
                  <a16:creationId xmlns:a16="http://schemas.microsoft.com/office/drawing/2014/main" id="{C1C50CB7-B34C-4764-B749-D3EC4A2F0F72}"/>
                </a:ext>
              </a:extLst>
            </p:cNvPr>
            <p:cNvSpPr/>
            <p:nvPr/>
          </p:nvSpPr>
          <p:spPr>
            <a:xfrm>
              <a:off x="6627988" y="3457363"/>
              <a:ext cx="118150" cy="97775"/>
            </a:xfrm>
            <a:custGeom>
              <a:avLst/>
              <a:gdLst/>
              <a:ahLst/>
              <a:cxnLst/>
              <a:rect l="l" t="t" r="r" b="b"/>
              <a:pathLst>
                <a:path w="4726" h="3911" extrusionOk="0">
                  <a:moveTo>
                    <a:pt x="2519" y="1"/>
                  </a:moveTo>
                  <a:cubicBezTo>
                    <a:pt x="1116" y="842"/>
                    <a:pt x="186" y="2288"/>
                    <a:pt x="1" y="3910"/>
                  </a:cubicBezTo>
                  <a:cubicBezTo>
                    <a:pt x="1210" y="3406"/>
                    <a:pt x="2486" y="3074"/>
                    <a:pt x="3790" y="2930"/>
                  </a:cubicBezTo>
                  <a:cubicBezTo>
                    <a:pt x="4096" y="2892"/>
                    <a:pt x="4410" y="2868"/>
                    <a:pt x="4725" y="2844"/>
                  </a:cubicBezTo>
                  <a:cubicBezTo>
                    <a:pt x="4398" y="1640"/>
                    <a:pt x="3605" y="616"/>
                    <a:pt x="2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0;p56">
              <a:extLst>
                <a:ext uri="{FF2B5EF4-FFF2-40B4-BE49-F238E27FC236}">
                  <a16:creationId xmlns:a16="http://schemas.microsoft.com/office/drawing/2014/main" id="{7634F838-AE40-4124-B40E-226C910349BF}"/>
                </a:ext>
              </a:extLst>
            </p:cNvPr>
            <p:cNvSpPr/>
            <p:nvPr/>
          </p:nvSpPr>
          <p:spPr>
            <a:xfrm>
              <a:off x="6627288" y="3547063"/>
              <a:ext cx="121675" cy="88575"/>
            </a:xfrm>
            <a:custGeom>
              <a:avLst/>
              <a:gdLst/>
              <a:ahLst/>
              <a:cxnLst/>
              <a:rect l="l" t="t" r="r" b="b"/>
              <a:pathLst>
                <a:path w="4867" h="3543" extrusionOk="0">
                  <a:moveTo>
                    <a:pt x="4856" y="0"/>
                  </a:moveTo>
                  <a:cubicBezTo>
                    <a:pt x="4539" y="24"/>
                    <a:pt x="4222" y="51"/>
                    <a:pt x="3914" y="87"/>
                  </a:cubicBezTo>
                  <a:cubicBezTo>
                    <a:pt x="2559" y="229"/>
                    <a:pt x="1235" y="594"/>
                    <a:pt x="0" y="1166"/>
                  </a:cubicBezTo>
                  <a:cubicBezTo>
                    <a:pt x="39" y="2004"/>
                    <a:pt x="279" y="2819"/>
                    <a:pt x="699" y="3542"/>
                  </a:cubicBezTo>
                  <a:lnTo>
                    <a:pt x="3030" y="3542"/>
                  </a:lnTo>
                  <a:cubicBezTo>
                    <a:pt x="4143" y="2761"/>
                    <a:pt x="4823" y="1500"/>
                    <a:pt x="4866" y="142"/>
                  </a:cubicBezTo>
                  <a:cubicBezTo>
                    <a:pt x="4866" y="94"/>
                    <a:pt x="4859" y="46"/>
                    <a:pt x="4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TextBox 43">
            <a:extLst>
              <a:ext uri="{FF2B5EF4-FFF2-40B4-BE49-F238E27FC236}">
                <a16:creationId xmlns:a16="http://schemas.microsoft.com/office/drawing/2014/main" id="{EBB9117D-608F-4D1A-8785-C668AF532D31}"/>
              </a:ext>
            </a:extLst>
          </p:cNvPr>
          <p:cNvSpPr txBox="1"/>
          <p:nvPr/>
        </p:nvSpPr>
        <p:spPr>
          <a:xfrm>
            <a:off x="7973075" y="1546300"/>
            <a:ext cx="2578280" cy="369332"/>
          </a:xfrm>
          <a:prstGeom prst="rect">
            <a:avLst/>
          </a:prstGeom>
          <a:noFill/>
        </p:spPr>
        <p:txBody>
          <a:bodyPr wrap="square" rtlCol="0">
            <a:spAutoFit/>
          </a:bodyPr>
          <a:lstStyle/>
          <a:p>
            <a:r>
              <a:rPr lang="en-US" dirty="0"/>
              <a:t>Adding Hollinger’s theory</a:t>
            </a:r>
          </a:p>
        </p:txBody>
      </p:sp>
      <p:pic>
        <p:nvPicPr>
          <p:cNvPr id="4" name="Picture 3">
            <a:extLst>
              <a:ext uri="{FF2B5EF4-FFF2-40B4-BE49-F238E27FC236}">
                <a16:creationId xmlns:a16="http://schemas.microsoft.com/office/drawing/2014/main" id="{CAF41FCF-5EBD-4776-8379-BC5D77E76CF3}"/>
              </a:ext>
            </a:extLst>
          </p:cNvPr>
          <p:cNvPicPr>
            <a:picLocks noChangeAspect="1"/>
          </p:cNvPicPr>
          <p:nvPr/>
        </p:nvPicPr>
        <p:blipFill>
          <a:blip r:embed="rId2"/>
          <a:stretch>
            <a:fillRect/>
          </a:stretch>
        </p:blipFill>
        <p:spPr>
          <a:xfrm>
            <a:off x="1057629" y="1974594"/>
            <a:ext cx="8573696" cy="2238687"/>
          </a:xfrm>
          <a:prstGeom prst="rect">
            <a:avLst/>
          </a:prstGeom>
        </p:spPr>
      </p:pic>
      <p:sp>
        <p:nvSpPr>
          <p:cNvPr id="7" name="Rectangle: Single Corner Rounded 6">
            <a:extLst>
              <a:ext uri="{FF2B5EF4-FFF2-40B4-BE49-F238E27FC236}">
                <a16:creationId xmlns:a16="http://schemas.microsoft.com/office/drawing/2014/main" id="{DD7E4474-6A6C-4DBB-8001-B619B623B508}"/>
              </a:ext>
            </a:extLst>
          </p:cNvPr>
          <p:cNvSpPr/>
          <p:nvPr/>
        </p:nvSpPr>
        <p:spPr>
          <a:xfrm>
            <a:off x="8717281" y="1981975"/>
            <a:ext cx="741680" cy="2119545"/>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58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Visualization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038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621687"/>
            <a:ext cx="11120019" cy="6186309"/>
          </a:xfrm>
          <a:prstGeom prst="rect">
            <a:avLst/>
          </a:prstGeom>
          <a:noFill/>
        </p:spPr>
        <p:txBody>
          <a:bodyPr wrap="square" rtlCol="0">
            <a:spAutoFit/>
          </a:bodyPr>
          <a:lstStyle/>
          <a:p>
            <a:pPr algn="l"/>
            <a:r>
              <a:rPr lang="en-US" sz="2800" dirty="0">
                <a:solidFill>
                  <a:schemeClr val="tx2">
                    <a:lumMod val="50000"/>
                  </a:schemeClr>
                </a:solidFill>
                <a:ea typeface="+mj-ea"/>
                <a:cs typeface="+mj-cs"/>
              </a:rPr>
              <a:t>We visualize our data and then analyze it to try to learn more about it.</a:t>
            </a:r>
          </a:p>
          <a:p>
            <a:pPr algn="l"/>
            <a:r>
              <a:rPr lang="en-US" sz="2800" dirty="0">
                <a:solidFill>
                  <a:schemeClr val="tx2">
                    <a:lumMod val="50000"/>
                  </a:schemeClr>
                </a:solidFill>
                <a:ea typeface="+mj-ea"/>
                <a:cs typeface="+mj-cs"/>
              </a:rPr>
              <a:t>We will use seaborn, matplotlib visual libraries.</a:t>
            </a:r>
          </a:p>
          <a:p>
            <a:pPr algn="l"/>
            <a:endParaRPr lang="en-US" sz="2800" b="1" dirty="0">
              <a:solidFill>
                <a:schemeClr val="tx2">
                  <a:lumMod val="50000"/>
                </a:schemeClr>
              </a:solidFill>
              <a:ea typeface="+mj-ea"/>
              <a:cs typeface="+mj-cs"/>
            </a:endParaRPr>
          </a:p>
          <a:p>
            <a:pPr algn="l"/>
            <a:r>
              <a:rPr lang="en-US" sz="2800" b="1" dirty="0">
                <a:solidFill>
                  <a:schemeClr val="tx2">
                    <a:lumMod val="50000"/>
                  </a:schemeClr>
                </a:solidFill>
                <a:ea typeface="+mj-ea"/>
                <a:cs typeface="+mj-cs"/>
              </a:rPr>
              <a:t>What do we visualize?</a:t>
            </a:r>
          </a:p>
          <a:p>
            <a:pPr marL="342900" indent="-342900">
              <a:buFontTx/>
              <a:buChar char="-"/>
            </a:pPr>
            <a:r>
              <a:rPr lang="en-US" sz="2400" i="0" dirty="0">
                <a:solidFill>
                  <a:srgbClr val="000000"/>
                </a:solidFill>
                <a:effectLst/>
              </a:rPr>
              <a:t>Hollinger theory category</a:t>
            </a:r>
            <a:r>
              <a:rPr lang="en-US" sz="2400" dirty="0"/>
              <a:t> data frame</a:t>
            </a:r>
          </a:p>
          <a:p>
            <a:pPr marL="342900" indent="-342900">
              <a:buFontTx/>
              <a:buChar char="-"/>
            </a:pPr>
            <a:r>
              <a:rPr lang="en-US" sz="2400" dirty="0"/>
              <a:t>MVP vs highest PER</a:t>
            </a:r>
          </a:p>
          <a:p>
            <a:pPr marL="342900" indent="-342900">
              <a:buFontTx/>
              <a:buChar char="-"/>
            </a:pPr>
            <a:r>
              <a:rPr lang="en-US" sz="2400" dirty="0"/>
              <a:t>We examine our data frame and visualize the correlation with a heatmap</a:t>
            </a:r>
          </a:p>
          <a:p>
            <a:pPr marL="342900" indent="-342900">
              <a:buFontTx/>
              <a:buChar char="-"/>
            </a:pPr>
            <a:r>
              <a:rPr lang="en-US" sz="2400" dirty="0"/>
              <a:t>We will take the highest correlations (above 0.6) and show them as pairplot – to have a graphical way to see the correlations.</a:t>
            </a:r>
          </a:p>
          <a:p>
            <a:pPr marL="342900" indent="-342900">
              <a:buFontTx/>
              <a:buChar char="-"/>
            </a:pPr>
            <a:endParaRPr lang="en-US" sz="2400" dirty="0"/>
          </a:p>
          <a:p>
            <a:pPr marL="342900" indent="-342900">
              <a:buFontTx/>
              <a:buChar char="-"/>
            </a:pPr>
            <a:endParaRPr lang="en-US" sz="2400" dirty="0"/>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2800" b="1" dirty="0">
              <a:solidFill>
                <a:schemeClr val="tx2">
                  <a:lumMod val="50000"/>
                </a:schemeClr>
              </a:solidFill>
              <a:ea typeface="+mj-ea"/>
              <a:cs typeface="+mj-cs"/>
            </a:endParaRPr>
          </a:p>
          <a:p>
            <a:pPr algn="l"/>
            <a:endParaRPr lang="en-US" sz="3200" dirty="0"/>
          </a:p>
        </p:txBody>
      </p:sp>
    </p:spTree>
    <p:extLst>
      <p:ext uri="{BB962C8B-B14F-4D97-AF65-F5344CB8AC3E}">
        <p14:creationId xmlns:p14="http://schemas.microsoft.com/office/powerpoint/2010/main" val="194288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Our project will revolve around the basketball world – in particular the NBA.</a:t>
            </a:r>
          </a:p>
          <a:p>
            <a:pPr marL="0" indent="0">
              <a:lnSpc>
                <a:spcPct val="150000"/>
              </a:lnSpc>
              <a:buFont typeface="Arial" panose="020B0604020202020204" pitchFamily="34" charset="0"/>
              <a:buNone/>
            </a:pPr>
            <a:endParaRPr lang="en-US" dirty="0">
              <a:solidFill>
                <a:schemeClr val="bg2"/>
              </a:solidFill>
              <a:latin typeface="Georgia" panose="02040502050405020303" pitchFamily="18" charset="0"/>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wanted to take a world of data that we are interested in, and we went through a process to find the right research question that intrigued us while we could learn something new from it with the tools we acquired in this course.</a:t>
            </a:r>
            <a:endParaRPr lang="en-US" dirty="0">
              <a:solidFill>
                <a:schemeClr val="bg2"/>
              </a:solidFill>
            </a:endParaRPr>
          </a:p>
          <a:p>
            <a:pPr>
              <a:lnSpc>
                <a:spcPct val="150000"/>
              </a:lnSpc>
            </a:pPr>
            <a:endParaRPr lang="en-US" dirty="0">
              <a:solidFill>
                <a:schemeClr val="bg2"/>
              </a:solidFill>
            </a:endParaRPr>
          </a:p>
        </p:txBody>
      </p:sp>
      <p:grpSp>
        <p:nvGrpSpPr>
          <p:cNvPr id="35" name="Google Shape;1187;p60">
            <a:extLst>
              <a:ext uri="{FF2B5EF4-FFF2-40B4-BE49-F238E27FC236}">
                <a16:creationId xmlns:a16="http://schemas.microsoft.com/office/drawing/2014/main" id="{21650418-69DF-45E7-A2CE-ACCFF07F2329}"/>
              </a:ext>
            </a:extLst>
          </p:cNvPr>
          <p:cNvGrpSpPr/>
          <p:nvPr/>
        </p:nvGrpSpPr>
        <p:grpSpPr>
          <a:xfrm>
            <a:off x="10940317" y="247751"/>
            <a:ext cx="1074069" cy="1112334"/>
            <a:chOff x="4821038" y="986763"/>
            <a:chExt cx="543150" cy="562500"/>
          </a:xfrm>
          <a:solidFill>
            <a:schemeClr val="accent4"/>
          </a:solidFill>
        </p:grpSpPr>
        <p:sp>
          <p:nvSpPr>
            <p:cNvPr id="36" name="Google Shape;1188;p60">
              <a:extLst>
                <a:ext uri="{FF2B5EF4-FFF2-40B4-BE49-F238E27FC236}">
                  <a16:creationId xmlns:a16="http://schemas.microsoft.com/office/drawing/2014/main" id="{4D47EBAB-6E14-4EA8-BFE8-542552692EF0}"/>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9;p60">
              <a:extLst>
                <a:ext uri="{FF2B5EF4-FFF2-40B4-BE49-F238E27FC236}">
                  <a16:creationId xmlns:a16="http://schemas.microsoft.com/office/drawing/2014/main" id="{3FC6F69C-1647-44C9-BD29-247086DBE23D}"/>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0;p60">
              <a:extLst>
                <a:ext uri="{FF2B5EF4-FFF2-40B4-BE49-F238E27FC236}">
                  <a16:creationId xmlns:a16="http://schemas.microsoft.com/office/drawing/2014/main" id="{FC439652-0C16-4D3A-A6F1-34FA6DD6A718}"/>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1;p60">
              <a:extLst>
                <a:ext uri="{FF2B5EF4-FFF2-40B4-BE49-F238E27FC236}">
                  <a16:creationId xmlns:a16="http://schemas.microsoft.com/office/drawing/2014/main" id="{BDE1B920-6C21-4606-B895-3B86B2BBCAF4}"/>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2;p60">
              <a:extLst>
                <a:ext uri="{FF2B5EF4-FFF2-40B4-BE49-F238E27FC236}">
                  <a16:creationId xmlns:a16="http://schemas.microsoft.com/office/drawing/2014/main" id="{E47E1305-6250-484E-8F55-0612243E502C}"/>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3;p60">
              <a:extLst>
                <a:ext uri="{FF2B5EF4-FFF2-40B4-BE49-F238E27FC236}">
                  <a16:creationId xmlns:a16="http://schemas.microsoft.com/office/drawing/2014/main" id="{2B561D5F-7638-4BEA-B165-6D9F0F4AD722}"/>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94;p60">
              <a:extLst>
                <a:ext uri="{FF2B5EF4-FFF2-40B4-BE49-F238E27FC236}">
                  <a16:creationId xmlns:a16="http://schemas.microsoft.com/office/drawing/2014/main" id="{6C4F83BA-25EC-411E-AE7B-7AF7A3B7EA6C}"/>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5;p60">
              <a:extLst>
                <a:ext uri="{FF2B5EF4-FFF2-40B4-BE49-F238E27FC236}">
                  <a16:creationId xmlns:a16="http://schemas.microsoft.com/office/drawing/2014/main" id="{65E69D92-9C9B-4D78-81C0-01EAABAD54C4}"/>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6;p60">
              <a:extLst>
                <a:ext uri="{FF2B5EF4-FFF2-40B4-BE49-F238E27FC236}">
                  <a16:creationId xmlns:a16="http://schemas.microsoft.com/office/drawing/2014/main" id="{11B40A87-B708-4D7B-AE09-CE48F3ED6D7F}"/>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7;p60">
              <a:extLst>
                <a:ext uri="{FF2B5EF4-FFF2-40B4-BE49-F238E27FC236}">
                  <a16:creationId xmlns:a16="http://schemas.microsoft.com/office/drawing/2014/main" id="{FA9BF9D4-AB15-433C-A06D-66A9AAE48864}"/>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98;p60">
              <a:extLst>
                <a:ext uri="{FF2B5EF4-FFF2-40B4-BE49-F238E27FC236}">
                  <a16:creationId xmlns:a16="http://schemas.microsoft.com/office/drawing/2014/main" id="{58530751-9CE1-4E5E-9A36-4EB7481B151B}"/>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928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67985255-6558-4E49-A7DA-005663E840E3}"/>
              </a:ext>
            </a:extLst>
          </p:cNvPr>
          <p:cNvPicPr>
            <a:picLocks noChangeAspect="1"/>
          </p:cNvPicPr>
          <p:nvPr/>
        </p:nvPicPr>
        <p:blipFill>
          <a:blip r:embed="rId2"/>
          <a:stretch>
            <a:fillRect/>
          </a:stretch>
        </p:blipFill>
        <p:spPr>
          <a:xfrm>
            <a:off x="749518" y="3084001"/>
            <a:ext cx="2678177" cy="3078652"/>
          </a:xfrm>
          <a:prstGeom prst="rect">
            <a:avLst/>
          </a:prstGeom>
        </p:spPr>
      </p:pic>
      <p:sp>
        <p:nvSpPr>
          <p:cNvPr id="18" name="TextBox 17">
            <a:extLst>
              <a:ext uri="{FF2B5EF4-FFF2-40B4-BE49-F238E27FC236}">
                <a16:creationId xmlns:a16="http://schemas.microsoft.com/office/drawing/2014/main" id="{D74EAE21-B132-4989-A786-FBE5283AD0F5}"/>
              </a:ext>
            </a:extLst>
          </p:cNvPr>
          <p:cNvSpPr txBox="1"/>
          <p:nvPr/>
        </p:nvSpPr>
        <p:spPr>
          <a:xfrm>
            <a:off x="3593264" y="1131681"/>
            <a:ext cx="5393780" cy="461665"/>
          </a:xfrm>
          <a:prstGeom prst="rect">
            <a:avLst/>
          </a:prstGeom>
          <a:noFill/>
        </p:spPr>
        <p:txBody>
          <a:bodyPr wrap="square" rtlCol="0">
            <a:spAutoFit/>
          </a:bodyPr>
          <a:lstStyle/>
          <a:p>
            <a:r>
              <a:rPr lang="en-US" sz="2400" b="1" i="0" dirty="0">
                <a:solidFill>
                  <a:srgbClr val="000000"/>
                </a:solidFill>
                <a:effectLst/>
              </a:rPr>
              <a:t>Hollinger theory category</a:t>
            </a:r>
            <a:r>
              <a:rPr lang="en-US" sz="2400" b="1" dirty="0"/>
              <a:t> data frame</a:t>
            </a:r>
          </a:p>
        </p:txBody>
      </p:sp>
      <p:pic>
        <p:nvPicPr>
          <p:cNvPr id="22" name="Picture 21">
            <a:extLst>
              <a:ext uri="{FF2B5EF4-FFF2-40B4-BE49-F238E27FC236}">
                <a16:creationId xmlns:a16="http://schemas.microsoft.com/office/drawing/2014/main" id="{9236A92E-CD3A-476D-91ED-77655202518F}"/>
              </a:ext>
            </a:extLst>
          </p:cNvPr>
          <p:cNvPicPr>
            <a:picLocks noChangeAspect="1"/>
          </p:cNvPicPr>
          <p:nvPr/>
        </p:nvPicPr>
        <p:blipFill>
          <a:blip r:embed="rId3"/>
          <a:stretch>
            <a:fillRect/>
          </a:stretch>
        </p:blipFill>
        <p:spPr>
          <a:xfrm>
            <a:off x="687214" y="1565612"/>
            <a:ext cx="5393780" cy="1408376"/>
          </a:xfrm>
          <a:prstGeom prst="rect">
            <a:avLst/>
          </a:prstGeom>
        </p:spPr>
      </p:pic>
      <p:sp>
        <p:nvSpPr>
          <p:cNvPr id="4" name="TextBox 3">
            <a:extLst>
              <a:ext uri="{FF2B5EF4-FFF2-40B4-BE49-F238E27FC236}">
                <a16:creationId xmlns:a16="http://schemas.microsoft.com/office/drawing/2014/main" id="{F0AC2169-A0A2-454C-B8C8-83F10A907FDF}"/>
              </a:ext>
            </a:extLst>
          </p:cNvPr>
          <p:cNvSpPr txBox="1"/>
          <p:nvPr/>
        </p:nvSpPr>
        <p:spPr>
          <a:xfrm>
            <a:off x="3627120" y="3201286"/>
            <a:ext cx="2372858" cy="1200329"/>
          </a:xfrm>
          <a:prstGeom prst="rect">
            <a:avLst/>
          </a:prstGeom>
          <a:noFill/>
        </p:spPr>
        <p:txBody>
          <a:bodyPr wrap="square" rtlCol="0">
            <a:spAutoFit/>
          </a:bodyPr>
          <a:lstStyle/>
          <a:p>
            <a:r>
              <a:rPr lang="en-US" dirty="0"/>
              <a:t>We can see how many players belong to each value of Hollinger’s theory</a:t>
            </a:r>
          </a:p>
        </p:txBody>
      </p:sp>
      <p:pic>
        <p:nvPicPr>
          <p:cNvPr id="7" name="Picture 6">
            <a:extLst>
              <a:ext uri="{FF2B5EF4-FFF2-40B4-BE49-F238E27FC236}">
                <a16:creationId xmlns:a16="http://schemas.microsoft.com/office/drawing/2014/main" id="{48946C48-28FB-44CE-A902-429394709782}"/>
              </a:ext>
            </a:extLst>
          </p:cNvPr>
          <p:cNvPicPr>
            <a:picLocks noChangeAspect="1"/>
          </p:cNvPicPr>
          <p:nvPr/>
        </p:nvPicPr>
        <p:blipFill>
          <a:blip r:embed="rId4"/>
          <a:stretch>
            <a:fillRect/>
          </a:stretch>
        </p:blipFill>
        <p:spPr>
          <a:xfrm>
            <a:off x="6619736" y="1788487"/>
            <a:ext cx="4724321" cy="4374165"/>
          </a:xfrm>
          <a:prstGeom prst="rect">
            <a:avLst/>
          </a:prstGeom>
        </p:spPr>
      </p:pic>
    </p:spTree>
    <p:extLst>
      <p:ext uri="{BB962C8B-B14F-4D97-AF65-F5344CB8AC3E}">
        <p14:creationId xmlns:p14="http://schemas.microsoft.com/office/powerpoint/2010/main" val="14743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507" y="1107390"/>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EBEEFC56-BE6E-4691-A99F-8A842A2BA583}"/>
              </a:ext>
            </a:extLst>
          </p:cNvPr>
          <p:cNvSpPr txBox="1"/>
          <p:nvPr/>
        </p:nvSpPr>
        <p:spPr>
          <a:xfrm>
            <a:off x="725607" y="1599342"/>
            <a:ext cx="11120019" cy="1569660"/>
          </a:xfrm>
          <a:prstGeom prst="rect">
            <a:avLst/>
          </a:prstGeom>
          <a:noFill/>
        </p:spPr>
        <p:txBody>
          <a:bodyPr wrap="square" rtlCol="0">
            <a:spAutoFit/>
          </a:bodyPr>
          <a:lstStyle/>
          <a:p>
            <a:pPr algn="l"/>
            <a:r>
              <a:rPr lang="en-US" sz="2400" dirty="0">
                <a:solidFill>
                  <a:schemeClr val="tx2">
                    <a:lumMod val="50000"/>
                  </a:schemeClr>
                </a:solidFill>
                <a:ea typeface="+mj-ea"/>
                <a:cs typeface="+mj-cs"/>
              </a:rPr>
              <a:t>We created a new data frame that shows the current year’s MVP in one column and the player with the highest PER in another.</a:t>
            </a:r>
          </a:p>
          <a:p>
            <a:pPr algn="l"/>
            <a:r>
              <a:rPr lang="en-US" sz="2400" dirty="0">
                <a:solidFill>
                  <a:schemeClr val="tx2">
                    <a:lumMod val="50000"/>
                  </a:schemeClr>
                </a:solidFill>
                <a:ea typeface="+mj-ea"/>
                <a:cs typeface="+mj-cs"/>
              </a:rPr>
              <a:t>We made another binary column (“We_Have_A_Match”) that gets a value of 1 if the MVP is the player with the highest PER and 0 if he’s not.</a:t>
            </a:r>
            <a:endParaRPr lang="en-US" sz="2800" dirty="0"/>
          </a:p>
        </p:txBody>
      </p:sp>
      <p:pic>
        <p:nvPicPr>
          <p:cNvPr id="3" name="Picture 2">
            <a:extLst>
              <a:ext uri="{FF2B5EF4-FFF2-40B4-BE49-F238E27FC236}">
                <a16:creationId xmlns:a16="http://schemas.microsoft.com/office/drawing/2014/main" id="{F2632A7E-3A29-466A-B033-38C6E374C6B7}"/>
              </a:ext>
            </a:extLst>
          </p:cNvPr>
          <p:cNvPicPr>
            <a:picLocks noChangeAspect="1"/>
          </p:cNvPicPr>
          <p:nvPr/>
        </p:nvPicPr>
        <p:blipFill>
          <a:blip r:embed="rId2"/>
          <a:stretch>
            <a:fillRect/>
          </a:stretch>
        </p:blipFill>
        <p:spPr>
          <a:xfrm>
            <a:off x="761512" y="3300698"/>
            <a:ext cx="5468113" cy="2715004"/>
          </a:xfrm>
          <a:prstGeom prst="rect">
            <a:avLst/>
          </a:prstGeom>
        </p:spPr>
      </p:pic>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2" name="TextBox 21">
            <a:extLst>
              <a:ext uri="{FF2B5EF4-FFF2-40B4-BE49-F238E27FC236}">
                <a16:creationId xmlns:a16="http://schemas.microsoft.com/office/drawing/2014/main" id="{78328BD6-3547-4063-AB2D-EFAE41E080F8}"/>
              </a:ext>
            </a:extLst>
          </p:cNvPr>
          <p:cNvSpPr txBox="1"/>
          <p:nvPr/>
        </p:nvSpPr>
        <p:spPr>
          <a:xfrm>
            <a:off x="6334369" y="3410109"/>
            <a:ext cx="5042813" cy="1200329"/>
          </a:xfrm>
          <a:prstGeom prst="rect">
            <a:avLst/>
          </a:prstGeom>
          <a:noFill/>
        </p:spPr>
        <p:txBody>
          <a:bodyPr wrap="square" rtlCol="0">
            <a:spAutoFit/>
          </a:bodyPr>
          <a:lstStyle/>
          <a:p>
            <a:r>
              <a:rPr lang="en-US" sz="2400" dirty="0">
                <a:solidFill>
                  <a:schemeClr val="accent2">
                    <a:lumMod val="75000"/>
                  </a:schemeClr>
                </a:solidFill>
              </a:rPr>
              <a:t>We will show visualization and more analysis about this topic in the next slide.</a:t>
            </a:r>
          </a:p>
        </p:txBody>
      </p:sp>
    </p:spTree>
    <p:extLst>
      <p:ext uri="{BB962C8B-B14F-4D97-AF65-F5344CB8AC3E}">
        <p14:creationId xmlns:p14="http://schemas.microsoft.com/office/powerpoint/2010/main" val="265866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pic>
        <p:nvPicPr>
          <p:cNvPr id="8" name="Picture 7">
            <a:extLst>
              <a:ext uri="{FF2B5EF4-FFF2-40B4-BE49-F238E27FC236}">
                <a16:creationId xmlns:a16="http://schemas.microsoft.com/office/drawing/2014/main" id="{BD6D7071-9D6F-46FD-8E1D-C5F1944DFE37}"/>
              </a:ext>
            </a:extLst>
          </p:cNvPr>
          <p:cNvPicPr>
            <a:picLocks noChangeAspect="1"/>
          </p:cNvPicPr>
          <p:nvPr/>
        </p:nvPicPr>
        <p:blipFill>
          <a:blip r:embed="rId2"/>
          <a:stretch>
            <a:fillRect/>
          </a:stretch>
        </p:blipFill>
        <p:spPr>
          <a:xfrm>
            <a:off x="665581" y="2683860"/>
            <a:ext cx="3486637" cy="2457793"/>
          </a:xfrm>
          <a:prstGeom prst="rect">
            <a:avLst/>
          </a:prstGeom>
        </p:spPr>
      </p:pic>
      <p:sp>
        <p:nvSpPr>
          <p:cNvPr id="27" name="TextBox 26">
            <a:extLst>
              <a:ext uri="{FF2B5EF4-FFF2-40B4-BE49-F238E27FC236}">
                <a16:creationId xmlns:a16="http://schemas.microsoft.com/office/drawing/2014/main" id="{36F0D070-B0EA-49D3-B105-101839532490}"/>
              </a:ext>
            </a:extLst>
          </p:cNvPr>
          <p:cNvSpPr txBox="1"/>
          <p:nvPr/>
        </p:nvSpPr>
        <p:spPr>
          <a:xfrm>
            <a:off x="725608" y="1599342"/>
            <a:ext cx="10866952" cy="400110"/>
          </a:xfrm>
          <a:prstGeom prst="rect">
            <a:avLst/>
          </a:prstGeom>
          <a:noFill/>
        </p:spPr>
        <p:txBody>
          <a:bodyPr wrap="square" rtlCol="0">
            <a:spAutoFit/>
          </a:bodyPr>
          <a:lstStyle/>
          <a:p>
            <a:r>
              <a:rPr lang="en-US" sz="2000" dirty="0">
                <a:solidFill>
                  <a:schemeClr val="tx2">
                    <a:lumMod val="50000"/>
                  </a:schemeClr>
                </a:solidFill>
                <a:ea typeface="+mj-ea"/>
                <a:cs typeface="+mj-cs"/>
              </a:rPr>
              <a:t>We examined the relationship between the player with the highest PER and the MVP of that season</a:t>
            </a:r>
            <a:endParaRPr lang="en-US" sz="2400" dirty="0"/>
          </a:p>
        </p:txBody>
      </p:sp>
      <p:sp>
        <p:nvSpPr>
          <p:cNvPr id="28" name="TextBox 27">
            <a:extLst>
              <a:ext uri="{FF2B5EF4-FFF2-40B4-BE49-F238E27FC236}">
                <a16:creationId xmlns:a16="http://schemas.microsoft.com/office/drawing/2014/main" id="{57E6B2AB-2617-4C17-8DB4-BCF64AEF1F27}"/>
              </a:ext>
            </a:extLst>
          </p:cNvPr>
          <p:cNvSpPr txBox="1"/>
          <p:nvPr/>
        </p:nvSpPr>
        <p:spPr>
          <a:xfrm>
            <a:off x="4274756" y="2528666"/>
            <a:ext cx="7068988" cy="3785652"/>
          </a:xfrm>
          <a:prstGeom prst="rect">
            <a:avLst/>
          </a:prstGeom>
          <a:noFill/>
        </p:spPr>
        <p:txBody>
          <a:bodyPr wrap="square" rtlCol="0">
            <a:spAutoFit/>
          </a:bodyPr>
          <a:lstStyle/>
          <a:p>
            <a:pPr algn="l"/>
            <a:r>
              <a:rPr lang="en-US" sz="2000" i="0" dirty="0">
                <a:solidFill>
                  <a:srgbClr val="000000"/>
                </a:solidFill>
                <a:effectLst/>
                <a:latin typeface="Helvetica Neue"/>
              </a:rPr>
              <a:t>We notice that as we go up in years the connection between the PER and the MVP is stronger.</a:t>
            </a:r>
          </a:p>
          <a:p>
            <a:pPr algn="l"/>
            <a:endParaRPr lang="en-US" sz="2000" i="0" dirty="0">
              <a:solidFill>
                <a:srgbClr val="000000"/>
              </a:solidFill>
              <a:effectLst/>
              <a:latin typeface="Helvetica Neue"/>
            </a:endParaRPr>
          </a:p>
          <a:p>
            <a:pPr algn="l"/>
            <a:r>
              <a:rPr lang="en-US" sz="2000" b="1" i="0" dirty="0">
                <a:solidFill>
                  <a:srgbClr val="000000"/>
                </a:solidFill>
                <a:effectLst/>
                <a:latin typeface="Helvetica Neue"/>
              </a:rPr>
              <a:t>Why is that?</a:t>
            </a:r>
          </a:p>
          <a:p>
            <a:pPr algn="l"/>
            <a:r>
              <a:rPr lang="en-US" sz="2000" dirty="0">
                <a:solidFill>
                  <a:srgbClr val="000000"/>
                </a:solidFill>
                <a:latin typeface="Helvetica Neue"/>
              </a:rPr>
              <a:t>The NBA changed the rules around the 1990s-2000s (calling more fouls – increased free throws, banning the use of elbows).</a:t>
            </a:r>
          </a:p>
          <a:p>
            <a:pPr algn="l"/>
            <a:r>
              <a:rPr lang="en-US" sz="2000" dirty="0">
                <a:solidFill>
                  <a:srgbClr val="000000"/>
                </a:solidFill>
                <a:latin typeface="Helvetica Neue"/>
              </a:rPr>
              <a:t>But the big change happened around 2004 when they started to implement those rules and added even more (source : </a:t>
            </a:r>
            <a:r>
              <a:rPr lang="en-US" sz="2000" dirty="0">
                <a:solidFill>
                  <a:srgbClr val="000000"/>
                </a:solidFill>
                <a:latin typeface="Helvetica Neue"/>
                <a:hlinkClick r:id="rId3"/>
              </a:rPr>
              <a:t>ttps://en.wikipedia.org/wiki/Player_efficiency_rating</a:t>
            </a:r>
            <a:r>
              <a:rPr lang="en-US" sz="2000" dirty="0">
                <a:solidFill>
                  <a:srgbClr val="000000"/>
                </a:solidFill>
                <a:latin typeface="Helvetica Neue"/>
              </a:rPr>
              <a:t>).</a:t>
            </a:r>
          </a:p>
          <a:p>
            <a:pPr algn="l"/>
            <a:r>
              <a:rPr lang="en-US" sz="2000" dirty="0">
                <a:solidFill>
                  <a:srgbClr val="000000"/>
                </a:solidFill>
                <a:latin typeface="Helvetica Neue"/>
              </a:rPr>
              <a:t>We can infer from these rules the change in the MVP to high PER correlation.</a:t>
            </a:r>
          </a:p>
        </p:txBody>
      </p:sp>
    </p:spTree>
    <p:extLst>
      <p:ext uri="{BB962C8B-B14F-4D97-AF65-F5344CB8AC3E}">
        <p14:creationId xmlns:p14="http://schemas.microsoft.com/office/powerpoint/2010/main" val="140325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4463389" y="1143250"/>
            <a:ext cx="4104640" cy="461665"/>
          </a:xfrm>
          <a:prstGeom prst="rect">
            <a:avLst/>
          </a:prstGeom>
          <a:noFill/>
        </p:spPr>
        <p:txBody>
          <a:bodyPr wrap="square" rtlCol="0">
            <a:spAutoFit/>
          </a:bodyPr>
          <a:lstStyle/>
          <a:p>
            <a:r>
              <a:rPr lang="en-US" sz="2400" b="1" dirty="0"/>
              <a:t> MVP vs Highest PER</a:t>
            </a:r>
          </a:p>
        </p:txBody>
      </p:sp>
      <p:sp>
        <p:nvSpPr>
          <p:cNvPr id="27" name="TextBox 26">
            <a:extLst>
              <a:ext uri="{FF2B5EF4-FFF2-40B4-BE49-F238E27FC236}">
                <a16:creationId xmlns:a16="http://schemas.microsoft.com/office/drawing/2014/main" id="{36F0D070-B0EA-49D3-B105-101839532490}"/>
              </a:ext>
            </a:extLst>
          </p:cNvPr>
          <p:cNvSpPr txBox="1"/>
          <p:nvPr/>
        </p:nvSpPr>
        <p:spPr>
          <a:xfrm>
            <a:off x="6268720" y="1599342"/>
            <a:ext cx="5323840" cy="4462760"/>
          </a:xfrm>
          <a:prstGeom prst="rect">
            <a:avLst/>
          </a:prstGeom>
          <a:noFill/>
        </p:spPr>
        <p:txBody>
          <a:bodyPr wrap="square" rtlCol="0">
            <a:spAutoFit/>
          </a:bodyPr>
          <a:lstStyle/>
          <a:p>
            <a:r>
              <a:rPr lang="en-US" sz="2000" dirty="0">
                <a:solidFill>
                  <a:schemeClr val="tx2">
                    <a:lumMod val="50000"/>
                  </a:schemeClr>
                </a:solidFill>
                <a:ea typeface="+mj-ea"/>
                <a:cs typeface="+mj-cs"/>
              </a:rPr>
              <a:t>We examined </a:t>
            </a:r>
            <a:r>
              <a:rPr lang="en-US" sz="2000" i="0" dirty="0">
                <a:solidFill>
                  <a:srgbClr val="000000"/>
                </a:solidFill>
                <a:effectLst/>
              </a:rPr>
              <a:t>what percentage of MVP players had the highest PER of their season in the last 30 years.</a:t>
            </a:r>
          </a:p>
          <a:p>
            <a:endParaRPr lang="en-US" sz="2000" i="0" dirty="0">
              <a:solidFill>
                <a:srgbClr val="000000"/>
              </a:solidFill>
              <a:effectLst/>
            </a:endParaRPr>
          </a:p>
          <a:p>
            <a:r>
              <a:rPr lang="en-US" sz="2000" dirty="0">
                <a:solidFill>
                  <a:srgbClr val="000000"/>
                </a:solidFill>
              </a:rPr>
              <a:t>We can see that almost half of the MVPs had the highest PER in the league – that’s an amazing stat!</a:t>
            </a:r>
          </a:p>
          <a:p>
            <a:endParaRPr lang="en-US" sz="2000" dirty="0">
              <a:solidFill>
                <a:srgbClr val="000000"/>
              </a:solidFill>
            </a:endParaRPr>
          </a:p>
          <a:p>
            <a:r>
              <a:rPr lang="en-US" sz="2000" b="1" dirty="0">
                <a:solidFill>
                  <a:srgbClr val="000000"/>
                </a:solidFill>
              </a:rPr>
              <a:t>Note</a:t>
            </a:r>
            <a:r>
              <a:rPr lang="en-US" sz="2000" dirty="0">
                <a:solidFill>
                  <a:srgbClr val="000000"/>
                </a:solidFill>
              </a:rPr>
              <a:t> : (The NBA MVP is chosen by a voting panel  of sportswriters and broadcasters throughout the United States and Canada)</a:t>
            </a:r>
          </a:p>
          <a:p>
            <a:endParaRPr lang="en-US" sz="2000" dirty="0">
              <a:solidFill>
                <a:srgbClr val="000000"/>
              </a:solidFill>
            </a:endParaRPr>
          </a:p>
          <a:p>
            <a:endParaRPr lang="en-US" sz="2000" i="0" dirty="0">
              <a:solidFill>
                <a:srgbClr val="000000"/>
              </a:solidFill>
              <a:effectLst/>
            </a:endParaRPr>
          </a:p>
          <a:p>
            <a:endParaRPr lang="en-US" sz="2400" dirty="0"/>
          </a:p>
        </p:txBody>
      </p:sp>
      <p:pic>
        <p:nvPicPr>
          <p:cNvPr id="3" name="Picture 2">
            <a:extLst>
              <a:ext uri="{FF2B5EF4-FFF2-40B4-BE49-F238E27FC236}">
                <a16:creationId xmlns:a16="http://schemas.microsoft.com/office/drawing/2014/main" id="{B7638138-DE6C-4BD2-BCF6-E05966753ACB}"/>
              </a:ext>
            </a:extLst>
          </p:cNvPr>
          <p:cNvPicPr>
            <a:picLocks noChangeAspect="1"/>
          </p:cNvPicPr>
          <p:nvPr/>
        </p:nvPicPr>
        <p:blipFill>
          <a:blip r:embed="rId2"/>
          <a:stretch>
            <a:fillRect/>
          </a:stretch>
        </p:blipFill>
        <p:spPr>
          <a:xfrm>
            <a:off x="887241" y="1819547"/>
            <a:ext cx="5048955" cy="4344006"/>
          </a:xfrm>
          <a:prstGeom prst="rect">
            <a:avLst/>
          </a:prstGeom>
        </p:spPr>
      </p:pic>
    </p:spTree>
    <p:extLst>
      <p:ext uri="{BB962C8B-B14F-4D97-AF65-F5344CB8AC3E}">
        <p14:creationId xmlns:p14="http://schemas.microsoft.com/office/powerpoint/2010/main" val="3461770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CE4508"/>
                </a:solidFill>
                <a:latin typeface="Berlin Sans FB Demi" panose="020E0802020502020306" pitchFamily="34" charset="0"/>
                <a:ea typeface="+mj-ea"/>
                <a:cs typeface="+mj-cs"/>
              </a:rPr>
              <a:t>Visualization</a:t>
            </a:r>
            <a:endParaRPr lang="en-US" sz="4400" kern="1200" dirty="0">
              <a:solidFill>
                <a:srgbClr val="CE4508"/>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9798"/>
            <a:ext cx="11501119" cy="5354288"/>
          </a:xfrm>
          <a:prstGeom prst="round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7" name="Google Shape;824;p53">
            <a:extLst>
              <a:ext uri="{FF2B5EF4-FFF2-40B4-BE49-F238E27FC236}">
                <a16:creationId xmlns:a16="http://schemas.microsoft.com/office/drawing/2014/main" id="{F1369F2F-4B34-4BB2-8EA6-A2AC3E5FE67B}"/>
              </a:ext>
            </a:extLst>
          </p:cNvPr>
          <p:cNvGrpSpPr/>
          <p:nvPr/>
        </p:nvGrpSpPr>
        <p:grpSpPr>
          <a:xfrm>
            <a:off x="10451514" y="240476"/>
            <a:ext cx="899631" cy="808128"/>
            <a:chOff x="3036488" y="880813"/>
            <a:chExt cx="578350" cy="519525"/>
          </a:xfrm>
          <a:solidFill>
            <a:srgbClr val="CE4508"/>
          </a:solidFill>
        </p:grpSpPr>
        <p:sp>
          <p:nvSpPr>
            <p:cNvPr id="48" name="Google Shape;825;p53">
              <a:extLst>
                <a:ext uri="{FF2B5EF4-FFF2-40B4-BE49-F238E27FC236}">
                  <a16:creationId xmlns:a16="http://schemas.microsoft.com/office/drawing/2014/main" id="{6A18071B-8087-436D-B2EA-86D692F4A833}"/>
                </a:ext>
              </a:extLst>
            </p:cNvPr>
            <p:cNvSpPr/>
            <p:nvPr/>
          </p:nvSpPr>
          <p:spPr>
            <a:xfrm>
              <a:off x="3036488" y="959738"/>
              <a:ext cx="578350" cy="361675"/>
            </a:xfrm>
            <a:custGeom>
              <a:avLst/>
              <a:gdLst/>
              <a:ahLst/>
              <a:cxnLst/>
              <a:rect l="l" t="t" r="r" b="b"/>
              <a:pathLst>
                <a:path w="23134" h="14467" extrusionOk="0">
                  <a:moveTo>
                    <a:pt x="11585" y="1"/>
                  </a:moveTo>
                  <a:cubicBezTo>
                    <a:pt x="11491" y="1"/>
                    <a:pt x="11400" y="5"/>
                    <a:pt x="11311" y="8"/>
                  </a:cubicBezTo>
                  <a:cubicBezTo>
                    <a:pt x="10585" y="856"/>
                    <a:pt x="10004" y="2718"/>
                    <a:pt x="9754" y="4989"/>
                  </a:cubicBezTo>
                  <a:cubicBezTo>
                    <a:pt x="9838" y="4987"/>
                    <a:pt x="9920" y="4987"/>
                    <a:pt x="10004" y="4987"/>
                  </a:cubicBezTo>
                  <a:lnTo>
                    <a:pt x="10061" y="4987"/>
                  </a:lnTo>
                  <a:cubicBezTo>
                    <a:pt x="10477" y="4987"/>
                    <a:pt x="10890" y="5001"/>
                    <a:pt x="11299" y="5020"/>
                  </a:cubicBezTo>
                  <a:cubicBezTo>
                    <a:pt x="11695" y="3184"/>
                    <a:pt x="12808" y="1582"/>
                    <a:pt x="14394" y="575"/>
                  </a:cubicBezTo>
                  <a:cubicBezTo>
                    <a:pt x="13505" y="198"/>
                    <a:pt x="12548" y="3"/>
                    <a:pt x="11585" y="1"/>
                  </a:cubicBezTo>
                  <a:close/>
                  <a:moveTo>
                    <a:pt x="10258" y="130"/>
                  </a:moveTo>
                  <a:lnTo>
                    <a:pt x="10258" y="130"/>
                  </a:lnTo>
                  <a:cubicBezTo>
                    <a:pt x="8954" y="373"/>
                    <a:pt x="7740" y="974"/>
                    <a:pt x="6755" y="1865"/>
                  </a:cubicBezTo>
                  <a:cubicBezTo>
                    <a:pt x="7329" y="2846"/>
                    <a:pt x="7666" y="3949"/>
                    <a:pt x="7740" y="5083"/>
                  </a:cubicBezTo>
                  <a:cubicBezTo>
                    <a:pt x="8139" y="5049"/>
                    <a:pt x="8540" y="5025"/>
                    <a:pt x="8944" y="5011"/>
                  </a:cubicBezTo>
                  <a:cubicBezTo>
                    <a:pt x="9160" y="2961"/>
                    <a:pt x="9629" y="1236"/>
                    <a:pt x="10258" y="130"/>
                  </a:cubicBezTo>
                  <a:close/>
                  <a:moveTo>
                    <a:pt x="6169" y="2456"/>
                  </a:moveTo>
                  <a:cubicBezTo>
                    <a:pt x="5955" y="2692"/>
                    <a:pt x="5758" y="2944"/>
                    <a:pt x="5577" y="3208"/>
                  </a:cubicBezTo>
                  <a:cubicBezTo>
                    <a:pt x="5102" y="3917"/>
                    <a:pt x="4758" y="4703"/>
                    <a:pt x="4563" y="5535"/>
                  </a:cubicBezTo>
                  <a:cubicBezTo>
                    <a:pt x="5227" y="5390"/>
                    <a:pt x="5935" y="5273"/>
                    <a:pt x="6683" y="5184"/>
                  </a:cubicBezTo>
                  <a:cubicBezTo>
                    <a:pt x="6767" y="5174"/>
                    <a:pt x="6853" y="5164"/>
                    <a:pt x="6940" y="5155"/>
                  </a:cubicBezTo>
                  <a:cubicBezTo>
                    <a:pt x="6875" y="4213"/>
                    <a:pt x="6613" y="3293"/>
                    <a:pt x="6169" y="2456"/>
                  </a:cubicBezTo>
                  <a:close/>
                  <a:moveTo>
                    <a:pt x="15230" y="993"/>
                  </a:moveTo>
                  <a:cubicBezTo>
                    <a:pt x="13668" y="1858"/>
                    <a:pt x="12539" y="3333"/>
                    <a:pt x="12109" y="5066"/>
                  </a:cubicBezTo>
                  <a:cubicBezTo>
                    <a:pt x="12608" y="5102"/>
                    <a:pt x="13070" y="5148"/>
                    <a:pt x="13500" y="5203"/>
                  </a:cubicBezTo>
                  <a:cubicBezTo>
                    <a:pt x="15321" y="5400"/>
                    <a:pt x="17104" y="5871"/>
                    <a:pt x="18784" y="6601"/>
                  </a:cubicBezTo>
                  <a:lnTo>
                    <a:pt x="18784" y="6575"/>
                  </a:lnTo>
                  <a:lnTo>
                    <a:pt x="18784" y="6573"/>
                  </a:lnTo>
                  <a:cubicBezTo>
                    <a:pt x="18575" y="4247"/>
                    <a:pt x="17249" y="2168"/>
                    <a:pt x="15230" y="993"/>
                  </a:cubicBezTo>
                  <a:close/>
                  <a:moveTo>
                    <a:pt x="6966" y="5962"/>
                  </a:moveTo>
                  <a:lnTo>
                    <a:pt x="6966" y="5962"/>
                  </a:lnTo>
                  <a:cubicBezTo>
                    <a:pt x="6904" y="5967"/>
                    <a:pt x="6839" y="5974"/>
                    <a:pt x="6776" y="5981"/>
                  </a:cubicBezTo>
                  <a:cubicBezTo>
                    <a:pt x="6286" y="6039"/>
                    <a:pt x="5815" y="6111"/>
                    <a:pt x="5364" y="6193"/>
                  </a:cubicBezTo>
                  <a:cubicBezTo>
                    <a:pt x="5825" y="6481"/>
                    <a:pt x="6330" y="6770"/>
                    <a:pt x="6875" y="7056"/>
                  </a:cubicBezTo>
                  <a:cubicBezTo>
                    <a:pt x="6930" y="6693"/>
                    <a:pt x="6961" y="6328"/>
                    <a:pt x="6966" y="5962"/>
                  </a:cubicBezTo>
                  <a:close/>
                  <a:moveTo>
                    <a:pt x="8879" y="5818"/>
                  </a:moveTo>
                  <a:lnTo>
                    <a:pt x="8879" y="5818"/>
                  </a:lnTo>
                  <a:cubicBezTo>
                    <a:pt x="8509" y="5833"/>
                    <a:pt x="8139" y="5854"/>
                    <a:pt x="7774" y="5885"/>
                  </a:cubicBezTo>
                  <a:cubicBezTo>
                    <a:pt x="7769" y="6407"/>
                    <a:pt x="7718" y="6926"/>
                    <a:pt x="7622" y="7438"/>
                  </a:cubicBezTo>
                  <a:cubicBezTo>
                    <a:pt x="8009" y="7628"/>
                    <a:pt x="8408" y="7815"/>
                    <a:pt x="8821" y="8000"/>
                  </a:cubicBezTo>
                  <a:cubicBezTo>
                    <a:pt x="8819" y="7846"/>
                    <a:pt x="8812" y="7697"/>
                    <a:pt x="8812" y="7543"/>
                  </a:cubicBezTo>
                  <a:cubicBezTo>
                    <a:pt x="8812" y="6950"/>
                    <a:pt x="8838" y="6376"/>
                    <a:pt x="8879" y="5818"/>
                  </a:cubicBezTo>
                  <a:close/>
                  <a:moveTo>
                    <a:pt x="10006" y="5792"/>
                  </a:moveTo>
                  <a:cubicBezTo>
                    <a:pt x="9898" y="5792"/>
                    <a:pt x="9792" y="5794"/>
                    <a:pt x="9684" y="5794"/>
                  </a:cubicBezTo>
                  <a:cubicBezTo>
                    <a:pt x="9641" y="6364"/>
                    <a:pt x="9614" y="6945"/>
                    <a:pt x="9614" y="7543"/>
                  </a:cubicBezTo>
                  <a:cubicBezTo>
                    <a:pt x="9614" y="7817"/>
                    <a:pt x="9624" y="8084"/>
                    <a:pt x="9634" y="8351"/>
                  </a:cubicBezTo>
                  <a:cubicBezTo>
                    <a:pt x="10066" y="8533"/>
                    <a:pt x="10506" y="8711"/>
                    <a:pt x="10960" y="8884"/>
                  </a:cubicBezTo>
                  <a:cubicBezTo>
                    <a:pt x="11313" y="9016"/>
                    <a:pt x="11666" y="9144"/>
                    <a:pt x="12017" y="9266"/>
                  </a:cubicBezTo>
                  <a:cubicBezTo>
                    <a:pt x="11474" y="8329"/>
                    <a:pt x="11186" y="7265"/>
                    <a:pt x="11183" y="6181"/>
                  </a:cubicBezTo>
                  <a:cubicBezTo>
                    <a:pt x="11183" y="6063"/>
                    <a:pt x="11188" y="5943"/>
                    <a:pt x="11195" y="5820"/>
                  </a:cubicBezTo>
                  <a:cubicBezTo>
                    <a:pt x="10823" y="5804"/>
                    <a:pt x="10443" y="5792"/>
                    <a:pt x="10061" y="5792"/>
                  </a:cubicBezTo>
                  <a:close/>
                  <a:moveTo>
                    <a:pt x="4513" y="8733"/>
                  </a:moveTo>
                  <a:cubicBezTo>
                    <a:pt x="4638" y="9322"/>
                    <a:pt x="4840" y="9891"/>
                    <a:pt x="5109" y="10427"/>
                  </a:cubicBezTo>
                  <a:cubicBezTo>
                    <a:pt x="5443" y="10187"/>
                    <a:pt x="5729" y="9889"/>
                    <a:pt x="5952" y="9545"/>
                  </a:cubicBezTo>
                  <a:cubicBezTo>
                    <a:pt x="5450" y="9278"/>
                    <a:pt x="4969" y="9009"/>
                    <a:pt x="4513" y="8733"/>
                  </a:cubicBezTo>
                  <a:close/>
                  <a:moveTo>
                    <a:pt x="11998" y="5864"/>
                  </a:moveTo>
                  <a:cubicBezTo>
                    <a:pt x="11988" y="5974"/>
                    <a:pt x="11986" y="6080"/>
                    <a:pt x="11986" y="6181"/>
                  </a:cubicBezTo>
                  <a:cubicBezTo>
                    <a:pt x="11996" y="7459"/>
                    <a:pt x="12450" y="8694"/>
                    <a:pt x="13264" y="9677"/>
                  </a:cubicBezTo>
                  <a:lnTo>
                    <a:pt x="13264" y="9675"/>
                  </a:lnTo>
                  <a:cubicBezTo>
                    <a:pt x="14781" y="10165"/>
                    <a:pt x="16338" y="10509"/>
                    <a:pt x="17917" y="10706"/>
                  </a:cubicBezTo>
                  <a:cubicBezTo>
                    <a:pt x="18349" y="9930"/>
                    <a:pt x="18633" y="9079"/>
                    <a:pt x="18750" y="8197"/>
                  </a:cubicBezTo>
                  <a:cubicBezTo>
                    <a:pt x="18782" y="7966"/>
                    <a:pt x="18798" y="7736"/>
                    <a:pt x="18806" y="7507"/>
                  </a:cubicBezTo>
                  <a:cubicBezTo>
                    <a:pt x="17100" y="6707"/>
                    <a:pt x="15271" y="6198"/>
                    <a:pt x="13397" y="6001"/>
                  </a:cubicBezTo>
                  <a:cubicBezTo>
                    <a:pt x="12964" y="5945"/>
                    <a:pt x="12503" y="5900"/>
                    <a:pt x="11998" y="5864"/>
                  </a:cubicBezTo>
                  <a:close/>
                  <a:moveTo>
                    <a:pt x="3731" y="1871"/>
                  </a:moveTo>
                  <a:cubicBezTo>
                    <a:pt x="1907" y="1871"/>
                    <a:pt x="671" y="2265"/>
                    <a:pt x="392" y="2997"/>
                  </a:cubicBezTo>
                  <a:cubicBezTo>
                    <a:pt x="0" y="4033"/>
                    <a:pt x="1495" y="5837"/>
                    <a:pt x="4200" y="7591"/>
                  </a:cubicBezTo>
                  <a:cubicBezTo>
                    <a:pt x="6123" y="8812"/>
                    <a:pt x="8170" y="9824"/>
                    <a:pt x="10304" y="10614"/>
                  </a:cubicBezTo>
                  <a:cubicBezTo>
                    <a:pt x="12426" y="11436"/>
                    <a:pt x="14627" y="12030"/>
                    <a:pt x="16874" y="12390"/>
                  </a:cubicBezTo>
                  <a:cubicBezTo>
                    <a:pt x="17812" y="12532"/>
                    <a:pt x="18675" y="12600"/>
                    <a:pt x="19436" y="12600"/>
                  </a:cubicBezTo>
                  <a:cubicBezTo>
                    <a:pt x="21261" y="12600"/>
                    <a:pt x="22497" y="12205"/>
                    <a:pt x="22775" y="11472"/>
                  </a:cubicBezTo>
                  <a:lnTo>
                    <a:pt x="22773" y="11470"/>
                  </a:lnTo>
                  <a:cubicBezTo>
                    <a:pt x="23133" y="10521"/>
                    <a:pt x="21905" y="8928"/>
                    <a:pt x="19613" y="7315"/>
                  </a:cubicBezTo>
                  <a:cubicBezTo>
                    <a:pt x="19611" y="7575"/>
                    <a:pt x="19594" y="7825"/>
                    <a:pt x="19570" y="8067"/>
                  </a:cubicBezTo>
                  <a:cubicBezTo>
                    <a:pt x="20932" y="9101"/>
                    <a:pt x="21497" y="9982"/>
                    <a:pt x="21230" y="10686"/>
                  </a:cubicBezTo>
                  <a:cubicBezTo>
                    <a:pt x="21007" y="11280"/>
                    <a:pt x="20259" y="11578"/>
                    <a:pt x="19015" y="11578"/>
                  </a:cubicBezTo>
                  <a:cubicBezTo>
                    <a:pt x="18738" y="11578"/>
                    <a:pt x="18433" y="11564"/>
                    <a:pt x="18106" y="11535"/>
                  </a:cubicBezTo>
                  <a:cubicBezTo>
                    <a:pt x="16136" y="11369"/>
                    <a:pt x="13423" y="10674"/>
                    <a:pt x="10674" y="9634"/>
                  </a:cubicBezTo>
                  <a:cubicBezTo>
                    <a:pt x="8266" y="8767"/>
                    <a:pt x="5976" y="7596"/>
                    <a:pt x="3862" y="6155"/>
                  </a:cubicBezTo>
                  <a:lnTo>
                    <a:pt x="3859" y="6155"/>
                  </a:lnTo>
                  <a:lnTo>
                    <a:pt x="3845" y="6142"/>
                  </a:lnTo>
                  <a:cubicBezTo>
                    <a:pt x="2391" y="5066"/>
                    <a:pt x="1793" y="4153"/>
                    <a:pt x="2067" y="3430"/>
                  </a:cubicBezTo>
                  <a:cubicBezTo>
                    <a:pt x="2291" y="2837"/>
                    <a:pt x="3042" y="2540"/>
                    <a:pt x="4294" y="2540"/>
                  </a:cubicBezTo>
                  <a:cubicBezTo>
                    <a:pt x="4529" y="2540"/>
                    <a:pt x="4781" y="2551"/>
                    <a:pt x="5051" y="2572"/>
                  </a:cubicBezTo>
                  <a:cubicBezTo>
                    <a:pt x="5198" y="2367"/>
                    <a:pt x="5354" y="2168"/>
                    <a:pt x="5517" y="1978"/>
                  </a:cubicBezTo>
                  <a:cubicBezTo>
                    <a:pt x="4876" y="1906"/>
                    <a:pt x="4277" y="1871"/>
                    <a:pt x="3731" y="1871"/>
                  </a:cubicBezTo>
                  <a:close/>
                  <a:moveTo>
                    <a:pt x="6673" y="9913"/>
                  </a:moveTo>
                  <a:cubicBezTo>
                    <a:pt x="6370" y="10396"/>
                    <a:pt x="5971" y="10811"/>
                    <a:pt x="5498" y="11133"/>
                  </a:cubicBezTo>
                  <a:cubicBezTo>
                    <a:pt x="6510" y="12712"/>
                    <a:pt x="8096" y="13837"/>
                    <a:pt x="9920" y="14269"/>
                  </a:cubicBezTo>
                  <a:cubicBezTo>
                    <a:pt x="9501" y="13214"/>
                    <a:pt x="9213" y="12114"/>
                    <a:pt x="9064" y="10989"/>
                  </a:cubicBezTo>
                  <a:cubicBezTo>
                    <a:pt x="8235" y="10650"/>
                    <a:pt x="7435" y="10290"/>
                    <a:pt x="6673" y="9913"/>
                  </a:cubicBezTo>
                  <a:close/>
                  <a:moveTo>
                    <a:pt x="9932" y="11333"/>
                  </a:moveTo>
                  <a:lnTo>
                    <a:pt x="9932" y="11333"/>
                  </a:lnTo>
                  <a:cubicBezTo>
                    <a:pt x="10083" y="12306"/>
                    <a:pt x="10359" y="13258"/>
                    <a:pt x="10751" y="14164"/>
                  </a:cubicBezTo>
                  <a:cubicBezTo>
                    <a:pt x="10794" y="14260"/>
                    <a:pt x="10845" y="14341"/>
                    <a:pt x="10893" y="14428"/>
                  </a:cubicBezTo>
                  <a:lnTo>
                    <a:pt x="10890" y="14428"/>
                  </a:lnTo>
                  <a:cubicBezTo>
                    <a:pt x="11119" y="14452"/>
                    <a:pt x="11352" y="14466"/>
                    <a:pt x="11582" y="14466"/>
                  </a:cubicBezTo>
                  <a:cubicBezTo>
                    <a:pt x="13135" y="14466"/>
                    <a:pt x="14644" y="13967"/>
                    <a:pt x="15884" y="13037"/>
                  </a:cubicBezTo>
                  <a:cubicBezTo>
                    <a:pt x="13884" y="12654"/>
                    <a:pt x="11921" y="12095"/>
                    <a:pt x="10018" y="11367"/>
                  </a:cubicBezTo>
                  <a:cubicBezTo>
                    <a:pt x="9989" y="11354"/>
                    <a:pt x="9960" y="11342"/>
                    <a:pt x="9932" y="1133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53">
              <a:extLst>
                <a:ext uri="{FF2B5EF4-FFF2-40B4-BE49-F238E27FC236}">
                  <a16:creationId xmlns:a16="http://schemas.microsoft.com/office/drawing/2014/main" id="{B1330738-DAD5-4676-A903-BC3C7FC5564D}"/>
                </a:ext>
              </a:extLst>
            </p:cNvPr>
            <p:cNvSpPr/>
            <p:nvPr/>
          </p:nvSpPr>
          <p:spPr>
            <a:xfrm>
              <a:off x="3317438" y="880813"/>
              <a:ext cx="263925" cy="217175"/>
            </a:xfrm>
            <a:custGeom>
              <a:avLst/>
              <a:gdLst/>
              <a:ahLst/>
              <a:cxnLst/>
              <a:rect l="l" t="t" r="r" b="b"/>
              <a:pathLst>
                <a:path w="10557" h="8687" extrusionOk="0">
                  <a:moveTo>
                    <a:pt x="347" y="0"/>
                  </a:moveTo>
                  <a:cubicBezTo>
                    <a:pt x="155" y="0"/>
                    <a:pt x="1" y="156"/>
                    <a:pt x="1" y="346"/>
                  </a:cubicBezTo>
                  <a:cubicBezTo>
                    <a:pt x="1" y="536"/>
                    <a:pt x="155" y="692"/>
                    <a:pt x="347" y="692"/>
                  </a:cubicBezTo>
                  <a:cubicBezTo>
                    <a:pt x="2567" y="692"/>
                    <a:pt x="4742" y="1463"/>
                    <a:pt x="6465" y="2864"/>
                  </a:cubicBezTo>
                  <a:cubicBezTo>
                    <a:pt x="8190" y="4265"/>
                    <a:pt x="9389" y="6236"/>
                    <a:pt x="9841" y="8413"/>
                  </a:cubicBezTo>
                  <a:cubicBezTo>
                    <a:pt x="9874" y="8576"/>
                    <a:pt x="10019" y="8687"/>
                    <a:pt x="10180" y="8687"/>
                  </a:cubicBezTo>
                  <a:cubicBezTo>
                    <a:pt x="10204" y="8687"/>
                    <a:pt x="10225" y="8684"/>
                    <a:pt x="10249" y="8680"/>
                  </a:cubicBezTo>
                  <a:cubicBezTo>
                    <a:pt x="10437" y="8641"/>
                    <a:pt x="10557" y="8458"/>
                    <a:pt x="10518" y="8271"/>
                  </a:cubicBezTo>
                  <a:cubicBezTo>
                    <a:pt x="10033" y="5940"/>
                    <a:pt x="8748" y="3830"/>
                    <a:pt x="6902" y="2329"/>
                  </a:cubicBezTo>
                  <a:cubicBezTo>
                    <a:pt x="5054" y="827"/>
                    <a:pt x="272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53">
              <a:extLst>
                <a:ext uri="{FF2B5EF4-FFF2-40B4-BE49-F238E27FC236}">
                  <a16:creationId xmlns:a16="http://schemas.microsoft.com/office/drawing/2014/main" id="{DBF9E442-2F3F-44CF-BCA9-96A961E06DE9}"/>
                </a:ext>
              </a:extLst>
            </p:cNvPr>
            <p:cNvSpPr/>
            <p:nvPr/>
          </p:nvSpPr>
          <p:spPr>
            <a:xfrm>
              <a:off x="3069038" y="1173238"/>
              <a:ext cx="265675" cy="227100"/>
            </a:xfrm>
            <a:custGeom>
              <a:avLst/>
              <a:gdLst/>
              <a:ahLst/>
              <a:cxnLst/>
              <a:rect l="l" t="t" r="r" b="b"/>
              <a:pathLst>
                <a:path w="10627" h="9084" extrusionOk="0">
                  <a:moveTo>
                    <a:pt x="373" y="1"/>
                  </a:moveTo>
                  <a:cubicBezTo>
                    <a:pt x="354" y="1"/>
                    <a:pt x="335" y="2"/>
                    <a:pt x="315" y="5"/>
                  </a:cubicBezTo>
                  <a:cubicBezTo>
                    <a:pt x="128" y="37"/>
                    <a:pt x="1" y="214"/>
                    <a:pt x="32" y="402"/>
                  </a:cubicBezTo>
                  <a:cubicBezTo>
                    <a:pt x="435" y="2824"/>
                    <a:pt x="1690" y="5035"/>
                    <a:pt x="3564" y="6621"/>
                  </a:cubicBezTo>
                  <a:cubicBezTo>
                    <a:pt x="5438" y="8209"/>
                    <a:pt x="7825" y="9084"/>
                    <a:pt x="10280" y="9084"/>
                  </a:cubicBezTo>
                  <a:cubicBezTo>
                    <a:pt x="10473" y="9084"/>
                    <a:pt x="10626" y="8928"/>
                    <a:pt x="10626" y="8738"/>
                  </a:cubicBezTo>
                  <a:cubicBezTo>
                    <a:pt x="10626" y="8548"/>
                    <a:pt x="10473" y="8392"/>
                    <a:pt x="10280" y="8392"/>
                  </a:cubicBezTo>
                  <a:cubicBezTo>
                    <a:pt x="7988" y="8392"/>
                    <a:pt x="5760" y="7577"/>
                    <a:pt x="4011" y="6095"/>
                  </a:cubicBezTo>
                  <a:cubicBezTo>
                    <a:pt x="2262" y="4612"/>
                    <a:pt x="1091" y="2550"/>
                    <a:pt x="714" y="289"/>
                  </a:cubicBezTo>
                  <a:cubicBezTo>
                    <a:pt x="686" y="119"/>
                    <a:pt x="540" y="1"/>
                    <a:pt x="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595333CB-871C-4BE0-A919-C7A53B8DE245}"/>
              </a:ext>
            </a:extLst>
          </p:cNvPr>
          <p:cNvSpPr txBox="1"/>
          <p:nvPr/>
        </p:nvSpPr>
        <p:spPr>
          <a:xfrm>
            <a:off x="1350324" y="1211690"/>
            <a:ext cx="4104640" cy="461665"/>
          </a:xfrm>
          <a:prstGeom prst="rect">
            <a:avLst/>
          </a:prstGeom>
          <a:noFill/>
        </p:spPr>
        <p:txBody>
          <a:bodyPr wrap="square" rtlCol="0">
            <a:spAutoFit/>
          </a:bodyPr>
          <a:lstStyle/>
          <a:p>
            <a:r>
              <a:rPr lang="en-US" sz="2400" b="1" dirty="0"/>
              <a:t>Hashmap PER row</a:t>
            </a:r>
          </a:p>
        </p:txBody>
      </p:sp>
      <p:pic>
        <p:nvPicPr>
          <p:cNvPr id="8" name="Picture 7">
            <a:extLst>
              <a:ext uri="{FF2B5EF4-FFF2-40B4-BE49-F238E27FC236}">
                <a16:creationId xmlns:a16="http://schemas.microsoft.com/office/drawing/2014/main" id="{40C04C95-5484-4A06-9497-0F82564CAA3B}"/>
              </a:ext>
            </a:extLst>
          </p:cNvPr>
          <p:cNvPicPr>
            <a:picLocks noChangeAspect="1"/>
          </p:cNvPicPr>
          <p:nvPr/>
        </p:nvPicPr>
        <p:blipFill>
          <a:blip r:embed="rId2"/>
          <a:stretch>
            <a:fillRect/>
          </a:stretch>
        </p:blipFill>
        <p:spPr>
          <a:xfrm>
            <a:off x="755434" y="1721478"/>
            <a:ext cx="10212225" cy="514422"/>
          </a:xfrm>
          <a:prstGeom prst="rect">
            <a:avLst/>
          </a:prstGeom>
        </p:spPr>
      </p:pic>
      <p:sp>
        <p:nvSpPr>
          <p:cNvPr id="26" name="TextBox 25">
            <a:extLst>
              <a:ext uri="{FF2B5EF4-FFF2-40B4-BE49-F238E27FC236}">
                <a16:creationId xmlns:a16="http://schemas.microsoft.com/office/drawing/2014/main" id="{3DC07A71-473D-458E-8AC3-90307722CF85}"/>
              </a:ext>
            </a:extLst>
          </p:cNvPr>
          <p:cNvSpPr txBox="1"/>
          <p:nvPr/>
        </p:nvSpPr>
        <p:spPr>
          <a:xfrm>
            <a:off x="895140" y="2303644"/>
            <a:ext cx="6214599" cy="461665"/>
          </a:xfrm>
          <a:prstGeom prst="rect">
            <a:avLst/>
          </a:prstGeom>
          <a:noFill/>
        </p:spPr>
        <p:txBody>
          <a:bodyPr wrap="square" rtlCol="0">
            <a:spAutoFit/>
          </a:bodyPr>
          <a:lstStyle/>
          <a:p>
            <a:r>
              <a:rPr lang="en-US" sz="2400" b="1" dirty="0"/>
              <a:t>PER pairplot with high correlation columns</a:t>
            </a:r>
          </a:p>
        </p:txBody>
      </p:sp>
      <p:pic>
        <p:nvPicPr>
          <p:cNvPr id="12" name="Picture 11">
            <a:extLst>
              <a:ext uri="{FF2B5EF4-FFF2-40B4-BE49-F238E27FC236}">
                <a16:creationId xmlns:a16="http://schemas.microsoft.com/office/drawing/2014/main" id="{BA94B134-0339-4671-A0CB-ED3B95E0CA05}"/>
              </a:ext>
            </a:extLst>
          </p:cNvPr>
          <p:cNvPicPr>
            <a:picLocks noChangeAspect="1"/>
          </p:cNvPicPr>
          <p:nvPr/>
        </p:nvPicPr>
        <p:blipFill>
          <a:blip r:embed="rId3"/>
          <a:stretch>
            <a:fillRect/>
          </a:stretch>
        </p:blipFill>
        <p:spPr>
          <a:xfrm>
            <a:off x="565738" y="2877729"/>
            <a:ext cx="11051386" cy="2146343"/>
          </a:xfrm>
          <a:prstGeom prst="rect">
            <a:avLst/>
          </a:prstGeom>
        </p:spPr>
      </p:pic>
      <p:sp>
        <p:nvSpPr>
          <p:cNvPr id="31" name="TextBox 30">
            <a:extLst>
              <a:ext uri="{FF2B5EF4-FFF2-40B4-BE49-F238E27FC236}">
                <a16:creationId xmlns:a16="http://schemas.microsoft.com/office/drawing/2014/main" id="{D51E05F5-103D-4952-877D-A6A31B476A78}"/>
              </a:ext>
            </a:extLst>
          </p:cNvPr>
          <p:cNvSpPr txBox="1"/>
          <p:nvPr/>
        </p:nvSpPr>
        <p:spPr>
          <a:xfrm>
            <a:off x="895140" y="5229738"/>
            <a:ext cx="9457900" cy="461665"/>
          </a:xfrm>
          <a:prstGeom prst="rect">
            <a:avLst/>
          </a:prstGeom>
          <a:noFill/>
        </p:spPr>
        <p:txBody>
          <a:bodyPr wrap="square" rtlCol="0">
            <a:spAutoFit/>
          </a:bodyPr>
          <a:lstStyle/>
          <a:p>
            <a:r>
              <a:rPr lang="en-US" sz="2400" b="1" dirty="0"/>
              <a:t>We can see that the correlation is close to linear but not completely</a:t>
            </a:r>
          </a:p>
        </p:txBody>
      </p:sp>
    </p:spTree>
    <p:extLst>
      <p:ext uri="{BB962C8B-B14F-4D97-AF65-F5344CB8AC3E}">
        <p14:creationId xmlns:p14="http://schemas.microsoft.com/office/powerpoint/2010/main" val="171423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Machine Learning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1525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4202" y="1116632"/>
            <a:ext cx="11501119" cy="5264740"/>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713582" y="1464527"/>
            <a:ext cx="11212828" cy="4924425"/>
          </a:xfrm>
          <a:prstGeom prst="rect">
            <a:avLst/>
          </a:prstGeom>
          <a:noFill/>
        </p:spPr>
        <p:txBody>
          <a:bodyPr wrap="square" rtlCol="0">
            <a:spAutoFit/>
          </a:bodyPr>
          <a:lstStyle/>
          <a:p>
            <a:r>
              <a:rPr lang="en-US" sz="2800" b="1" dirty="0"/>
              <a:t>We need to solve two problems:</a:t>
            </a:r>
          </a:p>
          <a:p>
            <a:r>
              <a:rPr lang="en-US" sz="2400" dirty="0"/>
              <a:t>1.Predict a player’s PER based on his stats</a:t>
            </a:r>
          </a:p>
          <a:p>
            <a:r>
              <a:rPr lang="en-US" sz="2400" dirty="0"/>
              <a:t>2.Predict a player’s PER in his upcoming year based on his stats (Future PER)</a:t>
            </a:r>
          </a:p>
          <a:p>
            <a:endParaRPr lang="en-US" sz="2400" dirty="0"/>
          </a:p>
          <a:p>
            <a:r>
              <a:rPr lang="en-US" sz="2800" b="1" dirty="0"/>
              <a:t>How did we do it?</a:t>
            </a:r>
          </a:p>
          <a:p>
            <a:pPr marL="457200" indent="-457200">
              <a:buFontTx/>
              <a:buChar char="-"/>
            </a:pPr>
            <a:r>
              <a:rPr lang="en-US" sz="2800" dirty="0"/>
              <a:t>We used linear regression that belongs to the library sklearn.</a:t>
            </a:r>
          </a:p>
          <a:p>
            <a:pPr marL="457200" indent="-457200">
              <a:buFontTx/>
              <a:buChar char="-"/>
            </a:pPr>
            <a:r>
              <a:rPr lang="en-US" sz="2800" dirty="0"/>
              <a:t>We got rid of categorial columns /columns we don’t need for our model.</a:t>
            </a:r>
          </a:p>
          <a:p>
            <a:pPr marL="457200" indent="-457200">
              <a:buFontTx/>
              <a:buChar char="-"/>
            </a:pPr>
            <a:r>
              <a:rPr lang="en-US" sz="2800" dirty="0"/>
              <a:t>We split our data using train_test_split function without our PER column/Future PER column.</a:t>
            </a:r>
          </a:p>
          <a:p>
            <a:pPr marL="457200" indent="-457200">
              <a:buFontTx/>
              <a:buChar char="-"/>
            </a:pPr>
            <a:r>
              <a:rPr lang="en-US" sz="2800" dirty="0"/>
              <a:t>We trained our model and tried to predict the PER/Future PER.</a:t>
            </a:r>
          </a:p>
          <a:p>
            <a:pPr marL="457200" indent="-457200">
              <a:buFontTx/>
              <a:buChar char="-"/>
            </a:pPr>
            <a:r>
              <a:rPr lang="en-US" sz="2800" dirty="0"/>
              <a:t>We tried to improve it with other algorithms and methods.</a:t>
            </a:r>
          </a:p>
          <a:p>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19361" y="272763"/>
            <a:ext cx="904240"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2707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0ECB69BC-A637-4AD0-8193-F2279E6BD928}"/>
              </a:ext>
            </a:extLst>
          </p:cNvPr>
          <p:cNvPicPr>
            <a:picLocks noChangeAspect="1"/>
          </p:cNvPicPr>
          <p:nvPr/>
        </p:nvPicPr>
        <p:blipFill>
          <a:blip r:embed="rId2"/>
          <a:stretch>
            <a:fillRect/>
          </a:stretch>
        </p:blipFill>
        <p:spPr>
          <a:xfrm>
            <a:off x="459303" y="2711530"/>
            <a:ext cx="4508923" cy="2902275"/>
          </a:xfrm>
          <a:prstGeom prst="rect">
            <a:avLst/>
          </a:prstGeom>
        </p:spPr>
      </p:pic>
      <p:pic>
        <p:nvPicPr>
          <p:cNvPr id="11" name="Picture 10">
            <a:extLst>
              <a:ext uri="{FF2B5EF4-FFF2-40B4-BE49-F238E27FC236}">
                <a16:creationId xmlns:a16="http://schemas.microsoft.com/office/drawing/2014/main" id="{725C8B22-050E-40BD-AB01-887769CE014B}"/>
              </a:ext>
            </a:extLst>
          </p:cNvPr>
          <p:cNvPicPr>
            <a:picLocks noChangeAspect="1"/>
          </p:cNvPicPr>
          <p:nvPr/>
        </p:nvPicPr>
        <p:blipFill>
          <a:blip r:embed="rId3"/>
          <a:stretch>
            <a:fillRect/>
          </a:stretch>
        </p:blipFill>
        <p:spPr>
          <a:xfrm>
            <a:off x="9006433" y="2368569"/>
            <a:ext cx="2743583" cy="3724795"/>
          </a:xfrm>
          <a:prstGeom prst="rect">
            <a:avLst/>
          </a:prstGeom>
        </p:spPr>
      </p:pic>
      <p:sp>
        <p:nvSpPr>
          <p:cNvPr id="12" name="TextBox 11">
            <a:extLst>
              <a:ext uri="{FF2B5EF4-FFF2-40B4-BE49-F238E27FC236}">
                <a16:creationId xmlns:a16="http://schemas.microsoft.com/office/drawing/2014/main" id="{8474665C-6AC7-468C-B45C-601BFA4C4140}"/>
              </a:ext>
            </a:extLst>
          </p:cNvPr>
          <p:cNvSpPr txBox="1"/>
          <p:nvPr/>
        </p:nvSpPr>
        <p:spPr>
          <a:xfrm>
            <a:off x="8370220" y="1664436"/>
            <a:ext cx="3457080" cy="646331"/>
          </a:xfrm>
          <a:prstGeom prst="rect">
            <a:avLst/>
          </a:prstGeom>
          <a:noFill/>
        </p:spPr>
        <p:txBody>
          <a:bodyPr wrap="square" rtlCol="0">
            <a:spAutoFit/>
          </a:bodyPr>
          <a:lstStyle/>
          <a:p>
            <a:r>
              <a:rPr lang="en-US" dirty="0"/>
              <a:t>We can see what is the real PER and what is the predicted one</a:t>
            </a:r>
          </a:p>
        </p:txBody>
      </p:sp>
      <p:pic>
        <p:nvPicPr>
          <p:cNvPr id="14" name="Picture 13">
            <a:extLst>
              <a:ext uri="{FF2B5EF4-FFF2-40B4-BE49-F238E27FC236}">
                <a16:creationId xmlns:a16="http://schemas.microsoft.com/office/drawing/2014/main" id="{8E8A0B10-FEF7-4A15-9E40-BF1302AE712D}"/>
              </a:ext>
            </a:extLst>
          </p:cNvPr>
          <p:cNvPicPr>
            <a:picLocks noChangeAspect="1"/>
          </p:cNvPicPr>
          <p:nvPr/>
        </p:nvPicPr>
        <p:blipFill>
          <a:blip r:embed="rId4"/>
          <a:stretch>
            <a:fillRect/>
          </a:stretch>
        </p:blipFill>
        <p:spPr>
          <a:xfrm>
            <a:off x="5157360" y="3963741"/>
            <a:ext cx="3803404" cy="2343584"/>
          </a:xfrm>
          <a:prstGeom prst="rect">
            <a:avLst/>
          </a:prstGeom>
        </p:spPr>
      </p:pic>
      <p:sp>
        <p:nvSpPr>
          <p:cNvPr id="47" name="TextBox 46">
            <a:extLst>
              <a:ext uri="{FF2B5EF4-FFF2-40B4-BE49-F238E27FC236}">
                <a16:creationId xmlns:a16="http://schemas.microsoft.com/office/drawing/2014/main" id="{CE66F1AD-3B0B-428B-ACC5-9592E9B7F4F6}"/>
              </a:ext>
            </a:extLst>
          </p:cNvPr>
          <p:cNvSpPr txBox="1"/>
          <p:nvPr/>
        </p:nvSpPr>
        <p:spPr>
          <a:xfrm>
            <a:off x="5289077" y="3156873"/>
            <a:ext cx="3457080" cy="646331"/>
          </a:xfrm>
          <a:prstGeom prst="rect">
            <a:avLst/>
          </a:prstGeom>
          <a:noFill/>
        </p:spPr>
        <p:txBody>
          <a:bodyPr wrap="square" rtlCol="0">
            <a:spAutoFit/>
          </a:bodyPr>
          <a:lstStyle/>
          <a:p>
            <a:r>
              <a:rPr lang="en-US" dirty="0"/>
              <a:t>Visualization to see actual vs predicted</a:t>
            </a:r>
          </a:p>
        </p:txBody>
      </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646331"/>
          </a:xfrm>
          <a:prstGeom prst="rect">
            <a:avLst/>
          </a:prstGeom>
          <a:noFill/>
        </p:spPr>
        <p:txBody>
          <a:bodyPr wrap="square" rtlCol="0">
            <a:spAutoFit/>
          </a:bodyPr>
          <a:lstStyle/>
          <a:p>
            <a:r>
              <a:rPr lang="en-US" dirty="0"/>
              <a:t>Linear Regression – r^2 is 0.88 which is quite accurate</a:t>
            </a:r>
          </a:p>
        </p:txBody>
      </p:sp>
    </p:spTree>
    <p:extLst>
      <p:ext uri="{BB962C8B-B14F-4D97-AF65-F5344CB8AC3E}">
        <p14:creationId xmlns:p14="http://schemas.microsoft.com/office/powerpoint/2010/main" val="124361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2679406" y="1179305"/>
            <a:ext cx="10318280" cy="523220"/>
          </a:xfrm>
          <a:prstGeom prst="rect">
            <a:avLst/>
          </a:prstGeom>
          <a:noFill/>
        </p:spPr>
        <p:txBody>
          <a:bodyPr wrap="square" rtlCol="0">
            <a:spAutoFit/>
          </a:bodyPr>
          <a:lstStyle/>
          <a:p>
            <a:r>
              <a:rPr lang="en-US" sz="2800" b="1" dirty="0"/>
              <a:t>Predict a player’s PER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a:extLst>
              <a:ext uri="{FF2B5EF4-FFF2-40B4-BE49-F238E27FC236}">
                <a16:creationId xmlns:a16="http://schemas.microsoft.com/office/drawing/2014/main" id="{48E9F019-8F57-4AB7-BDAA-438D3C1DB831}"/>
              </a:ext>
            </a:extLst>
          </p:cNvPr>
          <p:cNvSpPr txBox="1"/>
          <p:nvPr/>
        </p:nvSpPr>
        <p:spPr>
          <a:xfrm>
            <a:off x="551969" y="1987601"/>
            <a:ext cx="4216458" cy="1200329"/>
          </a:xfrm>
          <a:prstGeom prst="rect">
            <a:avLst/>
          </a:prstGeom>
          <a:noFill/>
        </p:spPr>
        <p:txBody>
          <a:bodyPr wrap="square" rtlCol="0">
            <a:spAutoFit/>
          </a:bodyPr>
          <a:lstStyle/>
          <a:p>
            <a:r>
              <a:rPr lang="en-US" dirty="0"/>
              <a:t>We tried more regressor algorithms : </a:t>
            </a:r>
          </a:p>
          <a:p>
            <a:r>
              <a:rPr lang="en-US" b="1" i="0" dirty="0">
                <a:solidFill>
                  <a:srgbClr val="000000"/>
                </a:solidFill>
                <a:effectLst/>
                <a:latin typeface="Helvetica Neue"/>
              </a:rPr>
              <a:t>Decision Tree Regressor</a:t>
            </a:r>
          </a:p>
          <a:p>
            <a:r>
              <a:rPr lang="en-US" b="1" i="0" dirty="0">
                <a:solidFill>
                  <a:srgbClr val="000000"/>
                </a:solidFill>
                <a:effectLst/>
                <a:latin typeface="Helvetica Neue"/>
              </a:rPr>
              <a:t>Random Forest Regressor</a:t>
            </a:r>
          </a:p>
          <a:p>
            <a:endParaRPr lang="en-US" dirty="0"/>
          </a:p>
        </p:txBody>
      </p:sp>
      <p:pic>
        <p:nvPicPr>
          <p:cNvPr id="3" name="Picture 2">
            <a:extLst>
              <a:ext uri="{FF2B5EF4-FFF2-40B4-BE49-F238E27FC236}">
                <a16:creationId xmlns:a16="http://schemas.microsoft.com/office/drawing/2014/main" id="{12290BA1-7126-4BE2-A826-C2BFE2CC0151}"/>
              </a:ext>
            </a:extLst>
          </p:cNvPr>
          <p:cNvPicPr>
            <a:picLocks noChangeAspect="1"/>
          </p:cNvPicPr>
          <p:nvPr/>
        </p:nvPicPr>
        <p:blipFill>
          <a:blip r:embed="rId2"/>
          <a:stretch>
            <a:fillRect/>
          </a:stretch>
        </p:blipFill>
        <p:spPr>
          <a:xfrm>
            <a:off x="820233" y="4421173"/>
            <a:ext cx="3334215" cy="1019317"/>
          </a:xfrm>
          <a:prstGeom prst="rect">
            <a:avLst/>
          </a:prstGeom>
        </p:spPr>
      </p:pic>
      <p:sp>
        <p:nvSpPr>
          <p:cNvPr id="33" name="TextBox 32">
            <a:extLst>
              <a:ext uri="{FF2B5EF4-FFF2-40B4-BE49-F238E27FC236}">
                <a16:creationId xmlns:a16="http://schemas.microsoft.com/office/drawing/2014/main" id="{1CD6E697-99C3-4604-AB8B-F90188B57380}"/>
              </a:ext>
            </a:extLst>
          </p:cNvPr>
          <p:cNvSpPr txBox="1"/>
          <p:nvPr/>
        </p:nvSpPr>
        <p:spPr>
          <a:xfrm>
            <a:off x="573335" y="3385673"/>
            <a:ext cx="4216458" cy="1200329"/>
          </a:xfrm>
          <a:prstGeom prst="rect">
            <a:avLst/>
          </a:prstGeom>
          <a:noFill/>
        </p:spPr>
        <p:txBody>
          <a:bodyPr wrap="square" rtlCol="0">
            <a:spAutoFit/>
          </a:bodyPr>
          <a:lstStyle/>
          <a:p>
            <a:r>
              <a:rPr lang="en-US" dirty="0"/>
              <a:t>We can see that the linear regression is the best algorithm out of the three (although Random Forest Regressor is not too far off)</a:t>
            </a:r>
            <a:endParaRPr lang="en-US" b="1" i="0" dirty="0">
              <a:solidFill>
                <a:srgbClr val="000000"/>
              </a:solidFill>
              <a:effectLst/>
              <a:latin typeface="Helvetica Neue"/>
            </a:endParaRPr>
          </a:p>
          <a:p>
            <a:endParaRPr lang="en-US" dirty="0"/>
          </a:p>
        </p:txBody>
      </p:sp>
      <p:pic>
        <p:nvPicPr>
          <p:cNvPr id="5" name="Picture 4">
            <a:extLst>
              <a:ext uri="{FF2B5EF4-FFF2-40B4-BE49-F238E27FC236}">
                <a16:creationId xmlns:a16="http://schemas.microsoft.com/office/drawing/2014/main" id="{CC68023C-8F77-4F31-B3EE-8BAAC132F7AB}"/>
              </a:ext>
            </a:extLst>
          </p:cNvPr>
          <p:cNvPicPr>
            <a:picLocks noChangeAspect="1"/>
          </p:cNvPicPr>
          <p:nvPr/>
        </p:nvPicPr>
        <p:blipFill>
          <a:blip r:embed="rId3"/>
          <a:stretch>
            <a:fillRect/>
          </a:stretch>
        </p:blipFill>
        <p:spPr>
          <a:xfrm>
            <a:off x="7634635" y="1781684"/>
            <a:ext cx="2381040" cy="1475702"/>
          </a:xfrm>
          <a:prstGeom prst="rect">
            <a:avLst/>
          </a:prstGeom>
        </p:spPr>
      </p:pic>
      <p:pic>
        <p:nvPicPr>
          <p:cNvPr id="7" name="Picture 6">
            <a:extLst>
              <a:ext uri="{FF2B5EF4-FFF2-40B4-BE49-F238E27FC236}">
                <a16:creationId xmlns:a16="http://schemas.microsoft.com/office/drawing/2014/main" id="{6BFF4478-9A89-4671-AF6B-7068B5351757}"/>
              </a:ext>
            </a:extLst>
          </p:cNvPr>
          <p:cNvPicPr>
            <a:picLocks noChangeAspect="1"/>
          </p:cNvPicPr>
          <p:nvPr/>
        </p:nvPicPr>
        <p:blipFill>
          <a:blip r:embed="rId4"/>
          <a:stretch>
            <a:fillRect/>
          </a:stretch>
        </p:blipFill>
        <p:spPr>
          <a:xfrm>
            <a:off x="7649283" y="3311815"/>
            <a:ext cx="2296787" cy="1475703"/>
          </a:xfrm>
          <a:prstGeom prst="rect">
            <a:avLst/>
          </a:prstGeom>
        </p:spPr>
      </p:pic>
      <p:cxnSp>
        <p:nvCxnSpPr>
          <p:cNvPr id="10" name="Straight Arrow Connector 9">
            <a:extLst>
              <a:ext uri="{FF2B5EF4-FFF2-40B4-BE49-F238E27FC236}">
                <a16:creationId xmlns:a16="http://schemas.microsoft.com/office/drawing/2014/main" id="{25E262E7-63AC-40BC-A202-F1F1F3C84C07}"/>
              </a:ext>
            </a:extLst>
          </p:cNvPr>
          <p:cNvCxnSpPr/>
          <p:nvPr/>
        </p:nvCxnSpPr>
        <p:spPr>
          <a:xfrm>
            <a:off x="3497243" y="2437583"/>
            <a:ext cx="38687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9E6E8D-D2FB-42DB-B66A-174B6465E5FC}"/>
              </a:ext>
            </a:extLst>
          </p:cNvPr>
          <p:cNvCxnSpPr>
            <a:cxnSpLocks/>
          </p:cNvCxnSpPr>
          <p:nvPr/>
        </p:nvCxnSpPr>
        <p:spPr>
          <a:xfrm>
            <a:off x="3738880" y="2722880"/>
            <a:ext cx="3788949" cy="70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671048B-F20F-474A-8D8A-AFFC7C4E9A98}"/>
              </a:ext>
            </a:extLst>
          </p:cNvPr>
          <p:cNvPicPr>
            <a:picLocks noChangeAspect="1"/>
          </p:cNvPicPr>
          <p:nvPr/>
        </p:nvPicPr>
        <p:blipFill>
          <a:blip r:embed="rId5"/>
          <a:stretch>
            <a:fillRect/>
          </a:stretch>
        </p:blipFill>
        <p:spPr>
          <a:xfrm>
            <a:off x="4724169" y="3529002"/>
            <a:ext cx="2803660" cy="2803660"/>
          </a:xfrm>
          <a:prstGeom prst="rect">
            <a:avLst/>
          </a:prstGeom>
        </p:spPr>
      </p:pic>
      <p:sp>
        <p:nvSpPr>
          <p:cNvPr id="20" name="Oval 19">
            <a:extLst>
              <a:ext uri="{FF2B5EF4-FFF2-40B4-BE49-F238E27FC236}">
                <a16:creationId xmlns:a16="http://schemas.microsoft.com/office/drawing/2014/main" id="{A6CC2273-7A46-420A-BA4F-BABE97592820}"/>
              </a:ext>
            </a:extLst>
          </p:cNvPr>
          <p:cNvSpPr/>
          <p:nvPr/>
        </p:nvSpPr>
        <p:spPr>
          <a:xfrm>
            <a:off x="4582160" y="5183071"/>
            <a:ext cx="1168400" cy="1367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2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4046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65828" y="1745063"/>
            <a:ext cx="10356254" cy="646331"/>
          </a:xfrm>
          <a:prstGeom prst="rect">
            <a:avLst/>
          </a:prstGeom>
          <a:noFill/>
        </p:spPr>
        <p:txBody>
          <a:bodyPr wrap="square" rtlCol="0">
            <a:spAutoFit/>
          </a:bodyPr>
          <a:lstStyle/>
          <a:p>
            <a:r>
              <a:rPr lang="en-US" dirty="0">
                <a:solidFill>
                  <a:srgbClr val="000000"/>
                </a:solidFill>
                <a:latin typeface="Helvetica Neue"/>
              </a:rPr>
              <a:t>First, we had to create the column Future PER which contains the PER for the next year</a:t>
            </a:r>
          </a:p>
          <a:p>
            <a:endParaRPr lang="en-US" dirty="0"/>
          </a:p>
        </p:txBody>
      </p:sp>
      <p:pic>
        <p:nvPicPr>
          <p:cNvPr id="5" name="Picture 4">
            <a:extLst>
              <a:ext uri="{FF2B5EF4-FFF2-40B4-BE49-F238E27FC236}">
                <a16:creationId xmlns:a16="http://schemas.microsoft.com/office/drawing/2014/main" id="{E87FFE63-93F4-443F-BB0E-F6571F9A1D56}"/>
              </a:ext>
            </a:extLst>
          </p:cNvPr>
          <p:cNvPicPr>
            <a:picLocks noChangeAspect="1"/>
          </p:cNvPicPr>
          <p:nvPr/>
        </p:nvPicPr>
        <p:blipFill>
          <a:blip r:embed="rId2"/>
          <a:stretch>
            <a:fillRect/>
          </a:stretch>
        </p:blipFill>
        <p:spPr>
          <a:xfrm>
            <a:off x="665272" y="2240134"/>
            <a:ext cx="8477491" cy="2063952"/>
          </a:xfrm>
          <a:prstGeom prst="rect">
            <a:avLst/>
          </a:prstGeom>
        </p:spPr>
      </p:pic>
      <p:pic>
        <p:nvPicPr>
          <p:cNvPr id="7" name="Picture 6">
            <a:extLst>
              <a:ext uri="{FF2B5EF4-FFF2-40B4-BE49-F238E27FC236}">
                <a16:creationId xmlns:a16="http://schemas.microsoft.com/office/drawing/2014/main" id="{1FC56FCE-C187-4788-8464-AE77A6E1FA0C}"/>
              </a:ext>
            </a:extLst>
          </p:cNvPr>
          <p:cNvPicPr>
            <a:picLocks noChangeAspect="1"/>
          </p:cNvPicPr>
          <p:nvPr/>
        </p:nvPicPr>
        <p:blipFill>
          <a:blip r:embed="rId3"/>
          <a:stretch>
            <a:fillRect/>
          </a:stretch>
        </p:blipFill>
        <p:spPr>
          <a:xfrm>
            <a:off x="1541538" y="4269622"/>
            <a:ext cx="9039538" cy="2199704"/>
          </a:xfrm>
          <a:prstGeom prst="rect">
            <a:avLst/>
          </a:prstGeom>
        </p:spPr>
      </p:pic>
      <p:sp>
        <p:nvSpPr>
          <p:cNvPr id="9" name="Rectangle 8">
            <a:extLst>
              <a:ext uri="{FF2B5EF4-FFF2-40B4-BE49-F238E27FC236}">
                <a16:creationId xmlns:a16="http://schemas.microsoft.com/office/drawing/2014/main" id="{0CC51E28-82C3-4E39-BEFD-E30FBF1BDAFD}"/>
              </a:ext>
            </a:extLst>
          </p:cNvPr>
          <p:cNvSpPr/>
          <p:nvPr/>
        </p:nvSpPr>
        <p:spPr>
          <a:xfrm>
            <a:off x="8412938" y="256949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D5A1AF-437D-4336-A71D-E85B270A5191}"/>
              </a:ext>
            </a:extLst>
          </p:cNvPr>
          <p:cNvSpPr/>
          <p:nvPr/>
        </p:nvSpPr>
        <p:spPr>
          <a:xfrm>
            <a:off x="9266378" y="5324373"/>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16BD457-20B6-43E9-B15F-313828EC0828}"/>
              </a:ext>
            </a:extLst>
          </p:cNvPr>
          <p:cNvSpPr/>
          <p:nvPr/>
        </p:nvSpPr>
        <p:spPr>
          <a:xfrm>
            <a:off x="8424064" y="2904307"/>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5744FA5-8CC0-4B9E-9E37-0A5D61AD7F1B}"/>
              </a:ext>
            </a:extLst>
          </p:cNvPr>
          <p:cNvSpPr/>
          <p:nvPr/>
        </p:nvSpPr>
        <p:spPr>
          <a:xfrm>
            <a:off x="9266391" y="5616178"/>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C4A3115-6AC1-42DB-BEB4-30D2F4341136}"/>
              </a:ext>
            </a:extLst>
          </p:cNvPr>
          <p:cNvSpPr/>
          <p:nvPr/>
        </p:nvSpPr>
        <p:spPr>
          <a:xfrm>
            <a:off x="8412938" y="323872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AE9648-F8B5-4597-BC89-15C86EE4BD94}"/>
              </a:ext>
            </a:extLst>
          </p:cNvPr>
          <p:cNvSpPr/>
          <p:nvPr/>
        </p:nvSpPr>
        <p:spPr>
          <a:xfrm>
            <a:off x="9266378" y="5946142"/>
            <a:ext cx="541020" cy="29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60A6FF3-4123-427B-B46E-F057F7EA1BC3}"/>
              </a:ext>
            </a:extLst>
          </p:cNvPr>
          <p:cNvCxnSpPr/>
          <p:nvPr/>
        </p:nvCxnSpPr>
        <p:spPr>
          <a:xfrm>
            <a:off x="8965084" y="3052118"/>
            <a:ext cx="392276" cy="2083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11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03703" y="1305712"/>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NBA has a lot of interesting statistics but there is a statistic that combines them all, under the name PER.</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We will use it to estimate the success of the players in their season.</a:t>
            </a:r>
          </a:p>
          <a:p>
            <a:pPr marL="0" indent="0">
              <a:lnSpc>
                <a:spcPct val="150000"/>
              </a:lnSpc>
              <a:buNone/>
            </a:pPr>
            <a:r>
              <a:rPr lang="en-US" dirty="0">
                <a:solidFill>
                  <a:schemeClr val="accent4">
                    <a:lumMod val="40000"/>
                    <a:lumOff val="60000"/>
                  </a:schemeClr>
                </a:solidFill>
              </a:rPr>
              <a:t>Further explanation of the PER figure in the next slide.</a:t>
            </a: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3923EB5B-9928-43CC-AA82-FE439399E32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718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477328"/>
          </a:xfrm>
          <a:prstGeom prst="rect">
            <a:avLst/>
          </a:prstGeom>
          <a:noFill/>
        </p:spPr>
        <p:txBody>
          <a:bodyPr wrap="square" rtlCol="0">
            <a:spAutoFit/>
          </a:bodyPr>
          <a:lstStyle/>
          <a:p>
            <a:r>
              <a:rPr lang="en-US" dirty="0">
                <a:solidFill>
                  <a:srgbClr val="000000"/>
                </a:solidFill>
                <a:latin typeface="Helvetica Neue"/>
              </a:rPr>
              <a:t>Second, we will create a model from 1990 to 2020 (because we don’t have the future PER of 2021) using the same way we worked the previous problem, and check all the algorithms and actual vs predicted graphs</a:t>
            </a:r>
          </a:p>
          <a:p>
            <a:endParaRPr lang="en-US" dirty="0">
              <a:solidFill>
                <a:srgbClr val="000000"/>
              </a:solidFill>
              <a:latin typeface="Helvetica Neue"/>
            </a:endParaRPr>
          </a:p>
          <a:p>
            <a:endParaRPr lang="en-US" dirty="0"/>
          </a:p>
        </p:txBody>
      </p:sp>
      <p:pic>
        <p:nvPicPr>
          <p:cNvPr id="3" name="Picture 2">
            <a:extLst>
              <a:ext uri="{FF2B5EF4-FFF2-40B4-BE49-F238E27FC236}">
                <a16:creationId xmlns:a16="http://schemas.microsoft.com/office/drawing/2014/main" id="{BDE00EE5-7EA4-417B-97BB-162EF340B96E}"/>
              </a:ext>
            </a:extLst>
          </p:cNvPr>
          <p:cNvPicPr>
            <a:picLocks noChangeAspect="1"/>
          </p:cNvPicPr>
          <p:nvPr/>
        </p:nvPicPr>
        <p:blipFill>
          <a:blip r:embed="rId2"/>
          <a:stretch>
            <a:fillRect/>
          </a:stretch>
        </p:blipFill>
        <p:spPr>
          <a:xfrm>
            <a:off x="598348" y="2720475"/>
            <a:ext cx="4114713" cy="1984576"/>
          </a:xfrm>
          <a:prstGeom prst="rect">
            <a:avLst/>
          </a:prstGeom>
        </p:spPr>
      </p:pic>
      <p:pic>
        <p:nvPicPr>
          <p:cNvPr id="6" name="Picture 5">
            <a:extLst>
              <a:ext uri="{FF2B5EF4-FFF2-40B4-BE49-F238E27FC236}">
                <a16:creationId xmlns:a16="http://schemas.microsoft.com/office/drawing/2014/main" id="{860C20C6-A70D-40EB-90A9-ABFE7F95AEA2}"/>
              </a:ext>
            </a:extLst>
          </p:cNvPr>
          <p:cNvPicPr>
            <a:picLocks noChangeAspect="1"/>
          </p:cNvPicPr>
          <p:nvPr/>
        </p:nvPicPr>
        <p:blipFill>
          <a:blip r:embed="rId3"/>
          <a:stretch>
            <a:fillRect/>
          </a:stretch>
        </p:blipFill>
        <p:spPr>
          <a:xfrm>
            <a:off x="1556392" y="4799837"/>
            <a:ext cx="1855176" cy="1224304"/>
          </a:xfrm>
          <a:prstGeom prst="rect">
            <a:avLst/>
          </a:prstGeom>
        </p:spPr>
      </p:pic>
      <p:pic>
        <p:nvPicPr>
          <p:cNvPr id="10" name="Picture 9">
            <a:extLst>
              <a:ext uri="{FF2B5EF4-FFF2-40B4-BE49-F238E27FC236}">
                <a16:creationId xmlns:a16="http://schemas.microsoft.com/office/drawing/2014/main" id="{347E3991-E258-4BF3-B1E4-BA9B595FF2D1}"/>
              </a:ext>
            </a:extLst>
          </p:cNvPr>
          <p:cNvPicPr>
            <a:picLocks noChangeAspect="1"/>
          </p:cNvPicPr>
          <p:nvPr/>
        </p:nvPicPr>
        <p:blipFill>
          <a:blip r:embed="rId4"/>
          <a:stretch>
            <a:fillRect/>
          </a:stretch>
        </p:blipFill>
        <p:spPr>
          <a:xfrm>
            <a:off x="4777203" y="2448781"/>
            <a:ext cx="2582945" cy="2376996"/>
          </a:xfrm>
          <a:prstGeom prst="rect">
            <a:avLst/>
          </a:prstGeom>
        </p:spPr>
      </p:pic>
      <p:pic>
        <p:nvPicPr>
          <p:cNvPr id="13" name="Picture 12">
            <a:extLst>
              <a:ext uri="{FF2B5EF4-FFF2-40B4-BE49-F238E27FC236}">
                <a16:creationId xmlns:a16="http://schemas.microsoft.com/office/drawing/2014/main" id="{BC9DC443-C55D-4B83-B3E0-2CFBF309FAF2}"/>
              </a:ext>
            </a:extLst>
          </p:cNvPr>
          <p:cNvPicPr>
            <a:picLocks noChangeAspect="1"/>
          </p:cNvPicPr>
          <p:nvPr/>
        </p:nvPicPr>
        <p:blipFill>
          <a:blip r:embed="rId5"/>
          <a:stretch>
            <a:fillRect/>
          </a:stretch>
        </p:blipFill>
        <p:spPr>
          <a:xfrm>
            <a:off x="4967134" y="5034705"/>
            <a:ext cx="1953641" cy="1243754"/>
          </a:xfrm>
          <a:prstGeom prst="rect">
            <a:avLst/>
          </a:prstGeom>
        </p:spPr>
      </p:pic>
      <p:pic>
        <p:nvPicPr>
          <p:cNvPr id="15" name="Picture 14">
            <a:extLst>
              <a:ext uri="{FF2B5EF4-FFF2-40B4-BE49-F238E27FC236}">
                <a16:creationId xmlns:a16="http://schemas.microsoft.com/office/drawing/2014/main" id="{CFD8077F-78FB-471D-8D80-CF51A8C50326}"/>
              </a:ext>
            </a:extLst>
          </p:cNvPr>
          <p:cNvPicPr>
            <a:picLocks noChangeAspect="1"/>
          </p:cNvPicPr>
          <p:nvPr/>
        </p:nvPicPr>
        <p:blipFill>
          <a:blip r:embed="rId6"/>
          <a:stretch>
            <a:fillRect/>
          </a:stretch>
        </p:blipFill>
        <p:spPr>
          <a:xfrm>
            <a:off x="8566970" y="2491924"/>
            <a:ext cx="2276735" cy="2507119"/>
          </a:xfrm>
          <a:prstGeom prst="rect">
            <a:avLst/>
          </a:prstGeom>
        </p:spPr>
      </p:pic>
      <p:pic>
        <p:nvPicPr>
          <p:cNvPr id="17" name="Picture 16">
            <a:extLst>
              <a:ext uri="{FF2B5EF4-FFF2-40B4-BE49-F238E27FC236}">
                <a16:creationId xmlns:a16="http://schemas.microsoft.com/office/drawing/2014/main" id="{794B2A8E-2AAE-4DAD-9026-EAA3B732E2A7}"/>
              </a:ext>
            </a:extLst>
          </p:cNvPr>
          <p:cNvPicPr>
            <a:picLocks noChangeAspect="1"/>
          </p:cNvPicPr>
          <p:nvPr/>
        </p:nvPicPr>
        <p:blipFill>
          <a:blip r:embed="rId7"/>
          <a:stretch>
            <a:fillRect/>
          </a:stretch>
        </p:blipFill>
        <p:spPr>
          <a:xfrm>
            <a:off x="8574557" y="5082531"/>
            <a:ext cx="2014279" cy="1320047"/>
          </a:xfrm>
          <a:prstGeom prst="rect">
            <a:avLst/>
          </a:prstGeom>
        </p:spPr>
      </p:pic>
    </p:spTree>
    <p:extLst>
      <p:ext uri="{BB962C8B-B14F-4D97-AF65-F5344CB8AC3E}">
        <p14:creationId xmlns:p14="http://schemas.microsoft.com/office/powerpoint/2010/main" val="3254469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371354" y="1155095"/>
            <a:ext cx="10318280" cy="523220"/>
          </a:xfrm>
          <a:prstGeom prst="rect">
            <a:avLst/>
          </a:prstGeom>
          <a:noFill/>
        </p:spPr>
        <p:txBody>
          <a:bodyPr wrap="square" rtlCol="0">
            <a:spAutoFit/>
          </a:bodyPr>
          <a:lstStyle/>
          <a:p>
            <a:r>
              <a:rPr lang="en-US" sz="2800" b="1" dirty="0"/>
              <a:t>Predict a player’s PER in his next year based on his stats</a:t>
            </a:r>
            <a:endParaRPr lang="en-US" b="1" dirty="0"/>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506393" y="1745459"/>
            <a:ext cx="10996538" cy="1200329"/>
          </a:xfrm>
          <a:prstGeom prst="rect">
            <a:avLst/>
          </a:prstGeom>
          <a:noFill/>
        </p:spPr>
        <p:txBody>
          <a:bodyPr wrap="square" rtlCol="0">
            <a:spAutoFit/>
          </a:bodyPr>
          <a:lstStyle/>
          <a:p>
            <a:r>
              <a:rPr lang="en-US" dirty="0">
                <a:solidFill>
                  <a:srgbClr val="000000"/>
                </a:solidFill>
                <a:latin typeface="Helvetica Neue"/>
              </a:rPr>
              <a:t>We can see that the best algorithm is the linear regression, but its r^2 score is 0.667 after all the improvements we could make. That’s not ideal but not bad either.</a:t>
            </a:r>
          </a:p>
          <a:p>
            <a:endParaRPr lang="en-US" dirty="0">
              <a:solidFill>
                <a:srgbClr val="000000"/>
              </a:solidFill>
              <a:latin typeface="Helvetica Neue"/>
            </a:endParaRPr>
          </a:p>
          <a:p>
            <a:endParaRPr lang="en-US" dirty="0"/>
          </a:p>
        </p:txBody>
      </p:sp>
      <p:pic>
        <p:nvPicPr>
          <p:cNvPr id="4" name="Picture 3">
            <a:extLst>
              <a:ext uri="{FF2B5EF4-FFF2-40B4-BE49-F238E27FC236}">
                <a16:creationId xmlns:a16="http://schemas.microsoft.com/office/drawing/2014/main" id="{B4BC9EC5-80D8-49E3-AB15-0DC84DD5B8E7}"/>
              </a:ext>
            </a:extLst>
          </p:cNvPr>
          <p:cNvPicPr>
            <a:picLocks noChangeAspect="1"/>
          </p:cNvPicPr>
          <p:nvPr/>
        </p:nvPicPr>
        <p:blipFill>
          <a:blip r:embed="rId2"/>
          <a:stretch>
            <a:fillRect/>
          </a:stretch>
        </p:blipFill>
        <p:spPr>
          <a:xfrm>
            <a:off x="555217" y="2827361"/>
            <a:ext cx="3410426" cy="1171739"/>
          </a:xfrm>
          <a:prstGeom prst="rect">
            <a:avLst/>
          </a:prstGeom>
        </p:spPr>
      </p:pic>
      <p:pic>
        <p:nvPicPr>
          <p:cNvPr id="7" name="Picture 6">
            <a:extLst>
              <a:ext uri="{FF2B5EF4-FFF2-40B4-BE49-F238E27FC236}">
                <a16:creationId xmlns:a16="http://schemas.microsoft.com/office/drawing/2014/main" id="{EBD5B8CC-8F93-4B10-98B3-1DBE4772C26A}"/>
              </a:ext>
            </a:extLst>
          </p:cNvPr>
          <p:cNvPicPr>
            <a:picLocks noChangeAspect="1"/>
          </p:cNvPicPr>
          <p:nvPr/>
        </p:nvPicPr>
        <p:blipFill>
          <a:blip r:embed="rId3"/>
          <a:stretch>
            <a:fillRect/>
          </a:stretch>
        </p:blipFill>
        <p:spPr>
          <a:xfrm>
            <a:off x="4944225" y="2632551"/>
            <a:ext cx="3262732" cy="3174945"/>
          </a:xfrm>
          <a:prstGeom prst="rect">
            <a:avLst/>
          </a:prstGeom>
        </p:spPr>
      </p:pic>
    </p:spTree>
    <p:extLst>
      <p:ext uri="{BB962C8B-B14F-4D97-AF65-F5344CB8AC3E}">
        <p14:creationId xmlns:p14="http://schemas.microsoft.com/office/powerpoint/2010/main" val="151439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dirty="0">
                <a:solidFill>
                  <a:srgbClr val="000000"/>
                </a:solidFill>
                <a:latin typeface="Helvetica Neue"/>
              </a:rPr>
              <a:t>P</a:t>
            </a:r>
            <a:r>
              <a:rPr lang="en-US" sz="2400" b="1" i="0" dirty="0">
                <a:solidFill>
                  <a:srgbClr val="000000"/>
                </a:solidFill>
                <a:effectLst/>
                <a:latin typeface="Helvetica Neue"/>
              </a:rPr>
              <a:t>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F389564E-B41D-4631-9EF6-A6626C8A54A6}"/>
              </a:ext>
            </a:extLst>
          </p:cNvPr>
          <p:cNvSpPr txBox="1"/>
          <p:nvPr/>
        </p:nvSpPr>
        <p:spPr>
          <a:xfrm>
            <a:off x="770553" y="1754012"/>
            <a:ext cx="4980109" cy="3139321"/>
          </a:xfrm>
          <a:prstGeom prst="rect">
            <a:avLst/>
          </a:prstGeom>
          <a:noFill/>
        </p:spPr>
        <p:txBody>
          <a:bodyPr wrap="square" rtlCol="0">
            <a:spAutoFit/>
          </a:bodyPr>
          <a:lstStyle/>
          <a:p>
            <a:r>
              <a:rPr lang="en-US" dirty="0">
                <a:solidFill>
                  <a:srgbClr val="000000"/>
                </a:solidFill>
                <a:latin typeface="Helvetica Neue"/>
              </a:rPr>
              <a:t>We will use the model we trained for the Future PER and we will apply it on our current year:</a:t>
            </a:r>
          </a:p>
          <a:p>
            <a:pPr marL="285750" indent="-285750">
              <a:buFontTx/>
              <a:buChar char="-"/>
            </a:pPr>
            <a:r>
              <a:rPr lang="en-US" dirty="0">
                <a:solidFill>
                  <a:srgbClr val="000000"/>
                </a:solidFill>
                <a:latin typeface="Helvetica Neue"/>
              </a:rPr>
              <a:t>We created a data frame of players who play in 2021 </a:t>
            </a:r>
          </a:p>
          <a:p>
            <a:pPr marL="285750" indent="-285750">
              <a:buFontTx/>
              <a:buChar char="-"/>
            </a:pPr>
            <a:r>
              <a:rPr lang="en-US" dirty="0">
                <a:solidFill>
                  <a:srgbClr val="000000"/>
                </a:solidFill>
                <a:latin typeface="Helvetica Neue"/>
              </a:rPr>
              <a:t>We will use the model we made to predict the 2022 PER</a:t>
            </a:r>
          </a:p>
          <a:p>
            <a:pPr marL="285750" indent="-285750">
              <a:buFontTx/>
              <a:buChar char="-"/>
            </a:pPr>
            <a:r>
              <a:rPr lang="en-US" dirty="0">
                <a:solidFill>
                  <a:srgbClr val="000000"/>
                </a:solidFill>
                <a:latin typeface="Helvetica Neue"/>
              </a:rPr>
              <a:t>The player with the highest PER has a good chance of winning the MVP next year (assuming the model predicted correctly but there is always room for error)</a:t>
            </a:r>
          </a:p>
          <a:p>
            <a:pPr marL="285750" indent="-285750">
              <a:buFontTx/>
              <a:buChar char="-"/>
            </a:pPr>
            <a:endParaRPr lang="en-US" dirty="0">
              <a:solidFill>
                <a:srgbClr val="000000"/>
              </a:solidFill>
              <a:latin typeface="Helvetica Neue"/>
            </a:endParaRPr>
          </a:p>
        </p:txBody>
      </p:sp>
      <p:pic>
        <p:nvPicPr>
          <p:cNvPr id="3" name="Picture 2">
            <a:extLst>
              <a:ext uri="{FF2B5EF4-FFF2-40B4-BE49-F238E27FC236}">
                <a16:creationId xmlns:a16="http://schemas.microsoft.com/office/drawing/2014/main" id="{E0D2DFA8-6259-404C-8C35-FDE942E70CF2}"/>
              </a:ext>
            </a:extLst>
          </p:cNvPr>
          <p:cNvPicPr>
            <a:picLocks noChangeAspect="1"/>
          </p:cNvPicPr>
          <p:nvPr/>
        </p:nvPicPr>
        <p:blipFill>
          <a:blip r:embed="rId2"/>
          <a:stretch>
            <a:fillRect/>
          </a:stretch>
        </p:blipFill>
        <p:spPr>
          <a:xfrm>
            <a:off x="5969374" y="1831823"/>
            <a:ext cx="5636520" cy="3252816"/>
          </a:xfrm>
          <a:prstGeom prst="rect">
            <a:avLst/>
          </a:prstGeom>
        </p:spPr>
      </p:pic>
      <p:sp>
        <p:nvSpPr>
          <p:cNvPr id="30" name="TextBox 29">
            <a:extLst>
              <a:ext uri="{FF2B5EF4-FFF2-40B4-BE49-F238E27FC236}">
                <a16:creationId xmlns:a16="http://schemas.microsoft.com/office/drawing/2014/main" id="{A84EBBB2-8CC3-4004-B69F-86E6DFDDE7C7}"/>
              </a:ext>
            </a:extLst>
          </p:cNvPr>
          <p:cNvSpPr txBox="1"/>
          <p:nvPr/>
        </p:nvSpPr>
        <p:spPr>
          <a:xfrm>
            <a:off x="1294211" y="5371583"/>
            <a:ext cx="9508117" cy="523220"/>
          </a:xfrm>
          <a:prstGeom prst="rect">
            <a:avLst/>
          </a:prstGeom>
          <a:noFill/>
        </p:spPr>
        <p:txBody>
          <a:bodyPr wrap="square" rtlCol="0">
            <a:spAutoFit/>
          </a:bodyPr>
          <a:lstStyle/>
          <a:p>
            <a:r>
              <a:rPr lang="en-US" sz="2800" b="1" dirty="0">
                <a:solidFill>
                  <a:srgbClr val="000000"/>
                </a:solidFill>
                <a:latin typeface="Helvetica Neue"/>
              </a:rPr>
              <a:t>And the predicted 2021-2022 NBA MVP IS…….</a:t>
            </a:r>
          </a:p>
        </p:txBody>
      </p:sp>
      <p:sp>
        <p:nvSpPr>
          <p:cNvPr id="5" name="Rectangle: Single Corner Rounded 4">
            <a:extLst>
              <a:ext uri="{FF2B5EF4-FFF2-40B4-BE49-F238E27FC236}">
                <a16:creationId xmlns:a16="http://schemas.microsoft.com/office/drawing/2014/main" id="{D9C6FBDA-15E2-43CE-BDA9-007EB9A41C20}"/>
              </a:ext>
            </a:extLst>
          </p:cNvPr>
          <p:cNvSpPr/>
          <p:nvPr/>
        </p:nvSpPr>
        <p:spPr>
          <a:xfrm>
            <a:off x="6091431" y="3397249"/>
            <a:ext cx="4932169" cy="142241"/>
          </a:xfrm>
          <a:prstGeom prst="round1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999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E1DAF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b="1" kern="1200" dirty="0">
                <a:solidFill>
                  <a:srgbClr val="7030A0"/>
                </a:solidFill>
                <a:latin typeface="Berlin Sans FB Demi" panose="020E0802020502020306" pitchFamily="34" charset="0"/>
                <a:ea typeface="+mj-ea"/>
                <a:cs typeface="+mj-cs"/>
              </a:rPr>
              <a:t>Machine Learning</a:t>
            </a:r>
            <a:endParaRPr lang="en-US" sz="4400" kern="1200" dirty="0">
              <a:solidFill>
                <a:srgbClr val="7030A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rgbClr val="C69B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DC07A71-473D-458E-8AC3-90307722CF85}"/>
              </a:ext>
            </a:extLst>
          </p:cNvPr>
          <p:cNvSpPr txBox="1"/>
          <p:nvPr/>
        </p:nvSpPr>
        <p:spPr>
          <a:xfrm>
            <a:off x="1571477" y="1196966"/>
            <a:ext cx="10318280" cy="461665"/>
          </a:xfrm>
          <a:prstGeom prst="rect">
            <a:avLst/>
          </a:prstGeom>
          <a:noFill/>
        </p:spPr>
        <p:txBody>
          <a:bodyPr wrap="square" rtlCol="0">
            <a:spAutoFit/>
          </a:bodyPr>
          <a:lstStyle/>
          <a:p>
            <a:pPr algn="l"/>
            <a:r>
              <a:rPr lang="en-US" sz="2400" b="1" i="0" dirty="0">
                <a:solidFill>
                  <a:srgbClr val="000000"/>
                </a:solidFill>
                <a:effectLst/>
                <a:latin typeface="Helvetica Neue"/>
              </a:rPr>
              <a:t>Predicting the 2021-2022 MVP based on the highest PER value</a:t>
            </a:r>
          </a:p>
        </p:txBody>
      </p:sp>
      <p:grpSp>
        <p:nvGrpSpPr>
          <p:cNvPr id="36" name="Google Shape;1199;p60">
            <a:extLst>
              <a:ext uri="{FF2B5EF4-FFF2-40B4-BE49-F238E27FC236}">
                <a16:creationId xmlns:a16="http://schemas.microsoft.com/office/drawing/2014/main" id="{BDED810D-BC8E-4DC7-AA76-4ABA144434E7}"/>
              </a:ext>
            </a:extLst>
          </p:cNvPr>
          <p:cNvGrpSpPr/>
          <p:nvPr/>
        </p:nvGrpSpPr>
        <p:grpSpPr>
          <a:xfrm>
            <a:off x="10138553" y="272763"/>
            <a:ext cx="885047" cy="790105"/>
            <a:chOff x="2928338" y="3450288"/>
            <a:chExt cx="562575" cy="502225"/>
          </a:xfrm>
          <a:solidFill>
            <a:srgbClr val="C69BFF"/>
          </a:solidFill>
        </p:grpSpPr>
        <p:sp>
          <p:nvSpPr>
            <p:cNvPr id="37" name="Google Shape;1200;p60">
              <a:extLst>
                <a:ext uri="{FF2B5EF4-FFF2-40B4-BE49-F238E27FC236}">
                  <a16:creationId xmlns:a16="http://schemas.microsoft.com/office/drawing/2014/main" id="{BEB5379C-0BF3-4627-936F-4C6C760FCAF9}"/>
                </a:ext>
              </a:extLst>
            </p:cNvPr>
            <p:cNvSpPr/>
            <p:nvPr/>
          </p:nvSpPr>
          <p:spPr>
            <a:xfrm>
              <a:off x="3239838" y="3503863"/>
              <a:ext cx="62375" cy="92675"/>
            </a:xfrm>
            <a:custGeom>
              <a:avLst/>
              <a:gdLst/>
              <a:ahLst/>
              <a:cxnLst/>
              <a:rect l="l" t="t" r="r" b="b"/>
              <a:pathLst>
                <a:path w="2495" h="3707" extrusionOk="0">
                  <a:moveTo>
                    <a:pt x="0" y="1"/>
                  </a:moveTo>
                  <a:lnTo>
                    <a:pt x="0" y="1"/>
                  </a:lnTo>
                  <a:cubicBezTo>
                    <a:pt x="529" y="1154"/>
                    <a:pt x="853" y="2394"/>
                    <a:pt x="952" y="3660"/>
                  </a:cubicBezTo>
                  <a:cubicBezTo>
                    <a:pt x="1221" y="3670"/>
                    <a:pt x="1483" y="3684"/>
                    <a:pt x="1747" y="3706"/>
                  </a:cubicBezTo>
                  <a:cubicBezTo>
                    <a:pt x="1814" y="2848"/>
                    <a:pt x="2069" y="2014"/>
                    <a:pt x="2494" y="1267"/>
                  </a:cubicBezTo>
                  <a:cubicBezTo>
                    <a:pt x="1783" y="640"/>
                    <a:pt x="925" y="20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1;p60">
              <a:extLst>
                <a:ext uri="{FF2B5EF4-FFF2-40B4-BE49-F238E27FC236}">
                  <a16:creationId xmlns:a16="http://schemas.microsoft.com/office/drawing/2014/main" id="{720CED86-A24F-4D4C-82B2-5DAD1B66401F}"/>
                </a:ext>
              </a:extLst>
            </p:cNvPr>
            <p:cNvSpPr/>
            <p:nvPr/>
          </p:nvSpPr>
          <p:spPr>
            <a:xfrm>
              <a:off x="3303513" y="3550488"/>
              <a:ext cx="41825" cy="54500"/>
            </a:xfrm>
            <a:custGeom>
              <a:avLst/>
              <a:gdLst/>
              <a:ahLst/>
              <a:cxnLst/>
              <a:rect l="l" t="t" r="r" b="b"/>
              <a:pathLst>
                <a:path w="1673" h="2180" extrusionOk="0">
                  <a:moveTo>
                    <a:pt x="536" y="0"/>
                  </a:moveTo>
                  <a:cubicBezTo>
                    <a:pt x="238" y="599"/>
                    <a:pt x="58" y="1245"/>
                    <a:pt x="0" y="1911"/>
                  </a:cubicBezTo>
                  <a:cubicBezTo>
                    <a:pt x="39" y="1916"/>
                    <a:pt x="82" y="1918"/>
                    <a:pt x="123" y="1923"/>
                  </a:cubicBezTo>
                  <a:cubicBezTo>
                    <a:pt x="661" y="1985"/>
                    <a:pt x="1175" y="2077"/>
                    <a:pt x="1673" y="2180"/>
                  </a:cubicBezTo>
                  <a:cubicBezTo>
                    <a:pt x="1461" y="1377"/>
                    <a:pt x="1072" y="635"/>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2;p60">
              <a:extLst>
                <a:ext uri="{FF2B5EF4-FFF2-40B4-BE49-F238E27FC236}">
                  <a16:creationId xmlns:a16="http://schemas.microsoft.com/office/drawing/2014/main" id="{3B561120-E755-46C9-A437-A445A617EDA5}"/>
                </a:ext>
              </a:extLst>
            </p:cNvPr>
            <p:cNvSpPr/>
            <p:nvPr/>
          </p:nvSpPr>
          <p:spPr>
            <a:xfrm>
              <a:off x="3158613" y="3500513"/>
              <a:ext cx="84775" cy="94925"/>
            </a:xfrm>
            <a:custGeom>
              <a:avLst/>
              <a:gdLst/>
              <a:ahLst/>
              <a:cxnLst/>
              <a:rect l="l" t="t" r="r" b="b"/>
              <a:pathLst>
                <a:path w="3391" h="3797" extrusionOk="0">
                  <a:moveTo>
                    <a:pt x="2038" y="0"/>
                  </a:moveTo>
                  <a:cubicBezTo>
                    <a:pt x="1341" y="0"/>
                    <a:pt x="649" y="132"/>
                    <a:pt x="0" y="387"/>
                  </a:cubicBezTo>
                  <a:cubicBezTo>
                    <a:pt x="1180" y="1187"/>
                    <a:pt x="2012" y="2405"/>
                    <a:pt x="2326" y="3797"/>
                  </a:cubicBezTo>
                  <a:cubicBezTo>
                    <a:pt x="2632" y="3785"/>
                    <a:pt x="2934" y="3768"/>
                    <a:pt x="3242" y="3768"/>
                  </a:cubicBezTo>
                  <a:lnTo>
                    <a:pt x="3285" y="3768"/>
                  </a:lnTo>
                  <a:cubicBezTo>
                    <a:pt x="3321" y="3768"/>
                    <a:pt x="3355" y="3770"/>
                    <a:pt x="3391" y="3770"/>
                  </a:cubicBezTo>
                  <a:cubicBezTo>
                    <a:pt x="3199" y="2076"/>
                    <a:pt x="2764" y="671"/>
                    <a:pt x="2221" y="10"/>
                  </a:cubicBezTo>
                  <a:cubicBezTo>
                    <a:pt x="2161" y="10"/>
                    <a:pt x="2101"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3;p60">
              <a:extLst>
                <a:ext uri="{FF2B5EF4-FFF2-40B4-BE49-F238E27FC236}">
                  <a16:creationId xmlns:a16="http://schemas.microsoft.com/office/drawing/2014/main" id="{1376F36B-1B0F-44C3-8D41-8A8BABA49A4A}"/>
                </a:ext>
              </a:extLst>
            </p:cNvPr>
            <p:cNvSpPr/>
            <p:nvPr/>
          </p:nvSpPr>
          <p:spPr>
            <a:xfrm>
              <a:off x="3302913" y="3618363"/>
              <a:ext cx="47350" cy="82700"/>
            </a:xfrm>
            <a:custGeom>
              <a:avLst/>
              <a:gdLst/>
              <a:ahLst/>
              <a:cxnLst/>
              <a:rect l="l" t="t" r="r" b="b"/>
              <a:pathLst>
                <a:path w="1894" h="3308" extrusionOk="0">
                  <a:moveTo>
                    <a:pt x="0" y="1"/>
                  </a:moveTo>
                  <a:cubicBezTo>
                    <a:pt x="46" y="1443"/>
                    <a:pt x="575" y="2718"/>
                    <a:pt x="1351" y="3307"/>
                  </a:cubicBezTo>
                  <a:cubicBezTo>
                    <a:pt x="1706" y="2557"/>
                    <a:pt x="1891" y="1740"/>
                    <a:pt x="1894" y="911"/>
                  </a:cubicBezTo>
                  <a:cubicBezTo>
                    <a:pt x="1894" y="712"/>
                    <a:pt x="1882" y="515"/>
                    <a:pt x="1860" y="320"/>
                  </a:cubicBezTo>
                  <a:cubicBezTo>
                    <a:pt x="1264" y="183"/>
                    <a:pt x="661" y="78"/>
                    <a:pt x="53" y="6"/>
                  </a:cubicBezTo>
                  <a:cubicBezTo>
                    <a:pt x="36" y="3"/>
                    <a:pt x="17" y="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4;p60">
              <a:extLst>
                <a:ext uri="{FF2B5EF4-FFF2-40B4-BE49-F238E27FC236}">
                  <a16:creationId xmlns:a16="http://schemas.microsoft.com/office/drawing/2014/main" id="{30EDDA97-12B7-4AFE-A037-F043FD9023A3}"/>
                </a:ext>
              </a:extLst>
            </p:cNvPr>
            <p:cNvSpPr/>
            <p:nvPr/>
          </p:nvSpPr>
          <p:spPr>
            <a:xfrm>
              <a:off x="3069988" y="3520563"/>
              <a:ext cx="126600" cy="104675"/>
            </a:xfrm>
            <a:custGeom>
              <a:avLst/>
              <a:gdLst/>
              <a:ahLst/>
              <a:cxnLst/>
              <a:rect l="l" t="t" r="r" b="b"/>
              <a:pathLst>
                <a:path w="5064" h="4187" extrusionOk="0">
                  <a:moveTo>
                    <a:pt x="2704" y="1"/>
                  </a:moveTo>
                  <a:cubicBezTo>
                    <a:pt x="1200" y="899"/>
                    <a:pt x="203" y="2447"/>
                    <a:pt x="1" y="4187"/>
                  </a:cubicBezTo>
                  <a:cubicBezTo>
                    <a:pt x="1296" y="3644"/>
                    <a:pt x="2666" y="3290"/>
                    <a:pt x="4064" y="3137"/>
                  </a:cubicBezTo>
                  <a:cubicBezTo>
                    <a:pt x="4391" y="3096"/>
                    <a:pt x="4728" y="3069"/>
                    <a:pt x="5064" y="3043"/>
                  </a:cubicBezTo>
                  <a:cubicBezTo>
                    <a:pt x="4716" y="1755"/>
                    <a:pt x="3865" y="659"/>
                    <a:pt x="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5;p60">
              <a:extLst>
                <a:ext uri="{FF2B5EF4-FFF2-40B4-BE49-F238E27FC236}">
                  <a16:creationId xmlns:a16="http://schemas.microsoft.com/office/drawing/2014/main" id="{D21B519C-0A78-4824-930B-8C2751FED490}"/>
                </a:ext>
              </a:extLst>
            </p:cNvPr>
            <p:cNvSpPr/>
            <p:nvPr/>
          </p:nvSpPr>
          <p:spPr>
            <a:xfrm>
              <a:off x="3121538" y="3614763"/>
              <a:ext cx="124800" cy="166975"/>
            </a:xfrm>
            <a:custGeom>
              <a:avLst/>
              <a:gdLst/>
              <a:ahLst/>
              <a:cxnLst/>
              <a:rect l="l" t="t" r="r" b="b"/>
              <a:pathLst>
                <a:path w="4992" h="6679" extrusionOk="0">
                  <a:moveTo>
                    <a:pt x="4727" y="1"/>
                  </a:moveTo>
                  <a:cubicBezTo>
                    <a:pt x="4453" y="1"/>
                    <a:pt x="4184" y="17"/>
                    <a:pt x="3915" y="27"/>
                  </a:cubicBezTo>
                  <a:cubicBezTo>
                    <a:pt x="3918" y="94"/>
                    <a:pt x="3925" y="157"/>
                    <a:pt x="3925" y="224"/>
                  </a:cubicBezTo>
                  <a:cubicBezTo>
                    <a:pt x="3925" y="2447"/>
                    <a:pt x="2372" y="4470"/>
                    <a:pt x="1" y="5434"/>
                  </a:cubicBezTo>
                  <a:cubicBezTo>
                    <a:pt x="995" y="6239"/>
                    <a:pt x="2234" y="6678"/>
                    <a:pt x="3513" y="6678"/>
                  </a:cubicBezTo>
                  <a:cubicBezTo>
                    <a:pt x="3516" y="6678"/>
                    <a:pt x="3520" y="6678"/>
                    <a:pt x="3523" y="6678"/>
                  </a:cubicBezTo>
                  <a:cubicBezTo>
                    <a:pt x="3689" y="6678"/>
                    <a:pt x="3855" y="6669"/>
                    <a:pt x="4016" y="6654"/>
                  </a:cubicBezTo>
                  <a:cubicBezTo>
                    <a:pt x="4047" y="6599"/>
                    <a:pt x="4079" y="6546"/>
                    <a:pt x="4107" y="6486"/>
                  </a:cubicBezTo>
                  <a:cubicBezTo>
                    <a:pt x="4660" y="5297"/>
                    <a:pt x="4989" y="3355"/>
                    <a:pt x="4989" y="1298"/>
                  </a:cubicBezTo>
                  <a:cubicBezTo>
                    <a:pt x="4992" y="854"/>
                    <a:pt x="4972" y="426"/>
                    <a:pt x="4944" y="8"/>
                  </a:cubicBezTo>
                  <a:cubicBezTo>
                    <a:pt x="4886" y="8"/>
                    <a:pt x="4828" y="1"/>
                    <a:pt x="47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6;p60">
              <a:extLst>
                <a:ext uri="{FF2B5EF4-FFF2-40B4-BE49-F238E27FC236}">
                  <a16:creationId xmlns:a16="http://schemas.microsoft.com/office/drawing/2014/main" id="{0471C92E-C9A4-4CD0-A224-C73D0202D7B6}"/>
                </a:ext>
              </a:extLst>
            </p:cNvPr>
            <p:cNvSpPr/>
            <p:nvPr/>
          </p:nvSpPr>
          <p:spPr>
            <a:xfrm>
              <a:off x="2928338" y="3450288"/>
              <a:ext cx="562575" cy="381725"/>
            </a:xfrm>
            <a:custGeom>
              <a:avLst/>
              <a:gdLst/>
              <a:ahLst/>
              <a:cxnLst/>
              <a:rect l="l" t="t" r="r" b="b"/>
              <a:pathLst>
                <a:path w="22503" h="15269" extrusionOk="0">
                  <a:moveTo>
                    <a:pt x="6431" y="1204"/>
                  </a:moveTo>
                  <a:cubicBezTo>
                    <a:pt x="6652" y="1204"/>
                    <a:pt x="6832" y="1384"/>
                    <a:pt x="6832" y="1608"/>
                  </a:cubicBezTo>
                  <a:cubicBezTo>
                    <a:pt x="6832" y="1829"/>
                    <a:pt x="6652" y="2009"/>
                    <a:pt x="6431" y="2009"/>
                  </a:cubicBezTo>
                  <a:lnTo>
                    <a:pt x="2010" y="2009"/>
                  </a:lnTo>
                  <a:lnTo>
                    <a:pt x="2010" y="13257"/>
                  </a:lnTo>
                  <a:lnTo>
                    <a:pt x="6431" y="13257"/>
                  </a:lnTo>
                  <a:cubicBezTo>
                    <a:pt x="6652" y="13257"/>
                    <a:pt x="6832" y="13438"/>
                    <a:pt x="6832" y="13661"/>
                  </a:cubicBezTo>
                  <a:cubicBezTo>
                    <a:pt x="6832" y="13882"/>
                    <a:pt x="6652" y="14062"/>
                    <a:pt x="6431" y="14062"/>
                  </a:cubicBezTo>
                  <a:lnTo>
                    <a:pt x="1608" y="14062"/>
                  </a:lnTo>
                  <a:cubicBezTo>
                    <a:pt x="1387" y="14062"/>
                    <a:pt x="1207" y="13882"/>
                    <a:pt x="1207" y="13661"/>
                  </a:cubicBezTo>
                  <a:lnTo>
                    <a:pt x="1207" y="1608"/>
                  </a:lnTo>
                  <a:cubicBezTo>
                    <a:pt x="1207" y="1384"/>
                    <a:pt x="1387" y="1204"/>
                    <a:pt x="1608" y="1204"/>
                  </a:cubicBezTo>
                  <a:close/>
                  <a:moveTo>
                    <a:pt x="11251" y="1204"/>
                  </a:moveTo>
                  <a:cubicBezTo>
                    <a:pt x="14801" y="1204"/>
                    <a:pt x="17679" y="4083"/>
                    <a:pt x="17679" y="7634"/>
                  </a:cubicBezTo>
                  <a:cubicBezTo>
                    <a:pt x="17679" y="11184"/>
                    <a:pt x="14801" y="14062"/>
                    <a:pt x="11251" y="14062"/>
                  </a:cubicBezTo>
                  <a:cubicBezTo>
                    <a:pt x="7702" y="14058"/>
                    <a:pt x="4828" y="11181"/>
                    <a:pt x="4824" y="7634"/>
                  </a:cubicBezTo>
                  <a:cubicBezTo>
                    <a:pt x="4824" y="4083"/>
                    <a:pt x="7702" y="1204"/>
                    <a:pt x="11251" y="1204"/>
                  </a:cubicBezTo>
                  <a:close/>
                  <a:moveTo>
                    <a:pt x="20895" y="1204"/>
                  </a:moveTo>
                  <a:cubicBezTo>
                    <a:pt x="21116" y="1204"/>
                    <a:pt x="21296" y="1384"/>
                    <a:pt x="21296" y="1608"/>
                  </a:cubicBezTo>
                  <a:lnTo>
                    <a:pt x="21296" y="13661"/>
                  </a:lnTo>
                  <a:cubicBezTo>
                    <a:pt x="21296" y="13882"/>
                    <a:pt x="21116" y="14062"/>
                    <a:pt x="20895" y="14062"/>
                  </a:cubicBezTo>
                  <a:lnTo>
                    <a:pt x="15670" y="14062"/>
                  </a:lnTo>
                  <a:cubicBezTo>
                    <a:pt x="15449" y="14062"/>
                    <a:pt x="15269" y="13882"/>
                    <a:pt x="15269" y="13661"/>
                  </a:cubicBezTo>
                  <a:cubicBezTo>
                    <a:pt x="15269" y="13438"/>
                    <a:pt x="15449" y="13257"/>
                    <a:pt x="15670" y="13257"/>
                  </a:cubicBezTo>
                  <a:lnTo>
                    <a:pt x="20491" y="13257"/>
                  </a:lnTo>
                  <a:lnTo>
                    <a:pt x="20491" y="2009"/>
                  </a:lnTo>
                  <a:lnTo>
                    <a:pt x="15670" y="2009"/>
                  </a:lnTo>
                  <a:cubicBezTo>
                    <a:pt x="15449" y="2009"/>
                    <a:pt x="15269" y="1829"/>
                    <a:pt x="15269" y="1608"/>
                  </a:cubicBezTo>
                  <a:cubicBezTo>
                    <a:pt x="15269" y="1384"/>
                    <a:pt x="15449" y="1204"/>
                    <a:pt x="15670" y="1204"/>
                  </a:cubicBezTo>
                  <a:close/>
                  <a:moveTo>
                    <a:pt x="404" y="0"/>
                  </a:moveTo>
                  <a:cubicBezTo>
                    <a:pt x="181" y="0"/>
                    <a:pt x="1" y="180"/>
                    <a:pt x="1" y="402"/>
                  </a:cubicBezTo>
                  <a:lnTo>
                    <a:pt x="1" y="14865"/>
                  </a:lnTo>
                  <a:cubicBezTo>
                    <a:pt x="1" y="15088"/>
                    <a:pt x="181" y="15269"/>
                    <a:pt x="404" y="15269"/>
                  </a:cubicBezTo>
                  <a:lnTo>
                    <a:pt x="22098" y="15269"/>
                  </a:lnTo>
                  <a:cubicBezTo>
                    <a:pt x="22322" y="15269"/>
                    <a:pt x="22502" y="15088"/>
                    <a:pt x="22502" y="14865"/>
                  </a:cubicBezTo>
                  <a:lnTo>
                    <a:pt x="22502" y="402"/>
                  </a:lnTo>
                  <a:cubicBezTo>
                    <a:pt x="22502" y="180"/>
                    <a:pt x="22322" y="0"/>
                    <a:pt x="220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07;p60">
              <a:extLst>
                <a:ext uri="{FF2B5EF4-FFF2-40B4-BE49-F238E27FC236}">
                  <a16:creationId xmlns:a16="http://schemas.microsoft.com/office/drawing/2014/main" id="{1A6054D1-999C-4387-82E2-9FA27D9FCC8C}"/>
                </a:ext>
              </a:extLst>
            </p:cNvPr>
            <p:cNvSpPr/>
            <p:nvPr/>
          </p:nvSpPr>
          <p:spPr>
            <a:xfrm>
              <a:off x="3245888" y="3615488"/>
              <a:ext cx="80950" cy="161325"/>
            </a:xfrm>
            <a:custGeom>
              <a:avLst/>
              <a:gdLst/>
              <a:ahLst/>
              <a:cxnLst/>
              <a:rect l="l" t="t" r="r" b="b"/>
              <a:pathLst>
                <a:path w="3238" h="6453" extrusionOk="0">
                  <a:moveTo>
                    <a:pt x="779" y="0"/>
                  </a:moveTo>
                  <a:cubicBezTo>
                    <a:pt x="808" y="404"/>
                    <a:pt x="820" y="832"/>
                    <a:pt x="820" y="1269"/>
                  </a:cubicBezTo>
                  <a:cubicBezTo>
                    <a:pt x="861" y="3031"/>
                    <a:pt x="585" y="4787"/>
                    <a:pt x="1" y="6452"/>
                  </a:cubicBezTo>
                  <a:cubicBezTo>
                    <a:pt x="1327" y="6097"/>
                    <a:pt x="2478" y="5268"/>
                    <a:pt x="3238" y="4124"/>
                  </a:cubicBezTo>
                  <a:cubicBezTo>
                    <a:pt x="2192" y="3396"/>
                    <a:pt x="1507" y="1834"/>
                    <a:pt x="1476" y="44"/>
                  </a:cubicBezTo>
                  <a:cubicBezTo>
                    <a:pt x="1246" y="27"/>
                    <a:pt x="1015" y="10"/>
                    <a:pt x="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08;p60">
              <a:extLst>
                <a:ext uri="{FF2B5EF4-FFF2-40B4-BE49-F238E27FC236}">
                  <a16:creationId xmlns:a16="http://schemas.microsoft.com/office/drawing/2014/main" id="{3D569A27-B6CC-496C-92F1-9065D2F8FDA5}"/>
                </a:ext>
              </a:extLst>
            </p:cNvPr>
            <p:cNvSpPr/>
            <p:nvPr/>
          </p:nvSpPr>
          <p:spPr>
            <a:xfrm>
              <a:off x="2958513" y="3852063"/>
              <a:ext cx="502225" cy="100450"/>
            </a:xfrm>
            <a:custGeom>
              <a:avLst/>
              <a:gdLst/>
              <a:ahLst/>
              <a:cxnLst/>
              <a:rect l="l" t="t" r="r" b="b"/>
              <a:pathLst>
                <a:path w="20089" h="4018" extrusionOk="0">
                  <a:moveTo>
                    <a:pt x="2812" y="0"/>
                  </a:moveTo>
                  <a:cubicBezTo>
                    <a:pt x="2369" y="0"/>
                    <a:pt x="2009" y="358"/>
                    <a:pt x="2009" y="803"/>
                  </a:cubicBezTo>
                  <a:cubicBezTo>
                    <a:pt x="2009" y="1247"/>
                    <a:pt x="2369" y="1608"/>
                    <a:pt x="2812" y="1608"/>
                  </a:cubicBezTo>
                  <a:lnTo>
                    <a:pt x="4419" y="1608"/>
                  </a:lnTo>
                  <a:cubicBezTo>
                    <a:pt x="4640" y="1608"/>
                    <a:pt x="4820" y="1786"/>
                    <a:pt x="4820" y="2009"/>
                  </a:cubicBezTo>
                  <a:cubicBezTo>
                    <a:pt x="4820" y="2230"/>
                    <a:pt x="4643" y="2410"/>
                    <a:pt x="4419" y="2410"/>
                  </a:cubicBezTo>
                  <a:lnTo>
                    <a:pt x="803" y="2410"/>
                  </a:lnTo>
                  <a:cubicBezTo>
                    <a:pt x="361" y="2410"/>
                    <a:pt x="0" y="2771"/>
                    <a:pt x="0" y="3213"/>
                  </a:cubicBezTo>
                  <a:lnTo>
                    <a:pt x="0" y="4018"/>
                  </a:lnTo>
                  <a:lnTo>
                    <a:pt x="20089" y="4018"/>
                  </a:lnTo>
                  <a:lnTo>
                    <a:pt x="20089" y="3213"/>
                  </a:lnTo>
                  <a:cubicBezTo>
                    <a:pt x="20089" y="2771"/>
                    <a:pt x="19728" y="2410"/>
                    <a:pt x="19286" y="2410"/>
                  </a:cubicBezTo>
                  <a:lnTo>
                    <a:pt x="7233" y="2410"/>
                  </a:lnTo>
                  <a:cubicBezTo>
                    <a:pt x="7010" y="2410"/>
                    <a:pt x="6829" y="2230"/>
                    <a:pt x="6829" y="2009"/>
                  </a:cubicBezTo>
                  <a:cubicBezTo>
                    <a:pt x="6829" y="1786"/>
                    <a:pt x="7010" y="1608"/>
                    <a:pt x="7233" y="1608"/>
                  </a:cubicBezTo>
                  <a:lnTo>
                    <a:pt x="17277" y="1608"/>
                  </a:lnTo>
                  <a:cubicBezTo>
                    <a:pt x="17719" y="1608"/>
                    <a:pt x="18080" y="1247"/>
                    <a:pt x="18080" y="803"/>
                  </a:cubicBezTo>
                  <a:cubicBezTo>
                    <a:pt x="18080" y="358"/>
                    <a:pt x="17719" y="0"/>
                    <a:pt x="17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9;p60">
              <a:extLst>
                <a:ext uri="{FF2B5EF4-FFF2-40B4-BE49-F238E27FC236}">
                  <a16:creationId xmlns:a16="http://schemas.microsoft.com/office/drawing/2014/main" id="{CF9555A1-5EE5-498B-8867-C9928C084D65}"/>
                </a:ext>
              </a:extLst>
            </p:cNvPr>
            <p:cNvSpPr/>
            <p:nvPr/>
          </p:nvSpPr>
          <p:spPr>
            <a:xfrm>
              <a:off x="3069338" y="3616513"/>
              <a:ext cx="130275" cy="118600"/>
            </a:xfrm>
            <a:custGeom>
              <a:avLst/>
              <a:gdLst/>
              <a:ahLst/>
              <a:cxnLst/>
              <a:rect l="l" t="t" r="r" b="b"/>
              <a:pathLst>
                <a:path w="5211" h="4744" extrusionOk="0">
                  <a:moveTo>
                    <a:pt x="5201" y="0"/>
                  </a:moveTo>
                  <a:cubicBezTo>
                    <a:pt x="4862" y="27"/>
                    <a:pt x="4520" y="53"/>
                    <a:pt x="4191" y="94"/>
                  </a:cubicBezTo>
                  <a:cubicBezTo>
                    <a:pt x="2740" y="248"/>
                    <a:pt x="1325" y="637"/>
                    <a:pt x="1" y="1250"/>
                  </a:cubicBezTo>
                  <a:cubicBezTo>
                    <a:pt x="61" y="2547"/>
                    <a:pt x="570" y="3782"/>
                    <a:pt x="1442" y="4744"/>
                  </a:cubicBezTo>
                  <a:cubicBezTo>
                    <a:pt x="3706" y="3965"/>
                    <a:pt x="5210" y="2151"/>
                    <a:pt x="5210" y="154"/>
                  </a:cubicBezTo>
                  <a:cubicBezTo>
                    <a:pt x="5210" y="101"/>
                    <a:pt x="5203" y="51"/>
                    <a:pt x="52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A84EBBB2-8CC3-4004-B69F-86E6DFDDE7C7}"/>
              </a:ext>
            </a:extLst>
          </p:cNvPr>
          <p:cNvSpPr txBox="1"/>
          <p:nvPr/>
        </p:nvSpPr>
        <p:spPr>
          <a:xfrm>
            <a:off x="475991" y="3002215"/>
            <a:ext cx="10018605" cy="2554545"/>
          </a:xfrm>
          <a:prstGeom prst="rect">
            <a:avLst/>
          </a:prstGeom>
          <a:noFill/>
        </p:spPr>
        <p:txBody>
          <a:bodyPr wrap="square" rtlCol="0">
            <a:spAutoFit/>
          </a:bodyPr>
          <a:lstStyle/>
          <a:p>
            <a:r>
              <a:rPr lang="en-US" sz="2800" b="1" dirty="0">
                <a:solidFill>
                  <a:srgbClr val="000000"/>
                </a:solidFill>
                <a:latin typeface="Helvetica Neue"/>
              </a:rPr>
              <a:t>Nikola Jokic’</a:t>
            </a: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endParaRPr lang="en-US" sz="2800" b="1" dirty="0">
              <a:solidFill>
                <a:srgbClr val="000000"/>
              </a:solidFill>
              <a:latin typeface="Helvetica Neue"/>
            </a:endParaRPr>
          </a:p>
          <a:p>
            <a:r>
              <a:rPr lang="en-US" sz="2000" dirty="0">
                <a:solidFill>
                  <a:srgbClr val="000000"/>
                </a:solidFill>
                <a:latin typeface="Helvetica Neue"/>
              </a:rPr>
              <a:t>Now we need to wait for next year to see if what we predicted is true</a:t>
            </a:r>
            <a:endParaRPr lang="en-US" sz="2400" dirty="0">
              <a:solidFill>
                <a:srgbClr val="000000"/>
              </a:solidFill>
              <a:latin typeface="Helvetica Neue"/>
            </a:endParaRPr>
          </a:p>
        </p:txBody>
      </p:sp>
      <p:pic>
        <p:nvPicPr>
          <p:cNvPr id="4" name="Picture 3">
            <a:extLst>
              <a:ext uri="{FF2B5EF4-FFF2-40B4-BE49-F238E27FC236}">
                <a16:creationId xmlns:a16="http://schemas.microsoft.com/office/drawing/2014/main" id="{6C560A37-213D-4F68-A411-E0C15A502456}"/>
              </a:ext>
            </a:extLst>
          </p:cNvPr>
          <p:cNvPicPr>
            <a:picLocks noChangeAspect="1"/>
          </p:cNvPicPr>
          <p:nvPr/>
        </p:nvPicPr>
        <p:blipFill>
          <a:blip r:embed="rId2"/>
          <a:stretch>
            <a:fillRect/>
          </a:stretch>
        </p:blipFill>
        <p:spPr>
          <a:xfrm>
            <a:off x="987711" y="2124730"/>
            <a:ext cx="10317015" cy="609685"/>
          </a:xfrm>
          <a:prstGeom prst="rect">
            <a:avLst/>
          </a:prstGeom>
        </p:spPr>
      </p:pic>
      <p:pic>
        <p:nvPicPr>
          <p:cNvPr id="9" name="Picture 8">
            <a:extLst>
              <a:ext uri="{FF2B5EF4-FFF2-40B4-BE49-F238E27FC236}">
                <a16:creationId xmlns:a16="http://schemas.microsoft.com/office/drawing/2014/main" id="{4AB6E665-986C-4DF7-828A-DB5600E38842}"/>
              </a:ext>
            </a:extLst>
          </p:cNvPr>
          <p:cNvPicPr>
            <a:picLocks noChangeAspect="1"/>
          </p:cNvPicPr>
          <p:nvPr/>
        </p:nvPicPr>
        <p:blipFill>
          <a:blip r:embed="rId3"/>
          <a:stretch>
            <a:fillRect/>
          </a:stretch>
        </p:blipFill>
        <p:spPr>
          <a:xfrm>
            <a:off x="8676452" y="2837104"/>
            <a:ext cx="2655914" cy="3565474"/>
          </a:xfrm>
          <a:prstGeom prst="rect">
            <a:avLst/>
          </a:prstGeom>
        </p:spPr>
      </p:pic>
      <p:pic>
        <p:nvPicPr>
          <p:cNvPr id="13" name="Picture 12" descr="A picture containing text, player, hitting, match&#10;&#10;Description automatically generated">
            <a:extLst>
              <a:ext uri="{FF2B5EF4-FFF2-40B4-BE49-F238E27FC236}">
                <a16:creationId xmlns:a16="http://schemas.microsoft.com/office/drawing/2014/main" id="{6EEED046-90AD-4FD5-BEF3-49B4EA11A2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46889" y="2854018"/>
            <a:ext cx="3329126" cy="2219417"/>
          </a:xfrm>
          <a:prstGeom prst="rect">
            <a:avLst/>
          </a:prstGeom>
        </p:spPr>
      </p:pic>
    </p:spTree>
    <p:extLst>
      <p:ext uri="{BB962C8B-B14F-4D97-AF65-F5344CB8AC3E}">
        <p14:creationId xmlns:p14="http://schemas.microsoft.com/office/powerpoint/2010/main" val="2449670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Conclusion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824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986163" y="367017"/>
            <a:ext cx="7750769" cy="701731"/>
          </a:xfrm>
          <a:prstGeom prst="rect">
            <a:avLst/>
          </a:prstGeom>
          <a:noFill/>
        </p:spPr>
        <p:txBody>
          <a:bodyPr wrap="square" rtlCol="0">
            <a:spAutoFit/>
          </a:bodyPr>
          <a:lstStyle/>
          <a:p>
            <a:pPr algn="ctr">
              <a:lnSpc>
                <a:spcPct val="90000"/>
              </a:lnSpc>
              <a:spcBef>
                <a:spcPct val="0"/>
              </a:spcBef>
              <a:spcAft>
                <a:spcPts val="600"/>
              </a:spcAft>
            </a:pPr>
            <a:r>
              <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Conclusion</a:t>
            </a: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42969" y="1196487"/>
            <a:ext cx="11501119" cy="5354288"/>
          </a:xfrm>
          <a:prstGeom prst="roundRect">
            <a:avLst/>
          </a:prstGeom>
          <a:solidFill>
            <a:schemeClr val="bg1">
              <a:lumMod val="65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9" name="Google Shape;1222;p60">
            <a:extLst>
              <a:ext uri="{FF2B5EF4-FFF2-40B4-BE49-F238E27FC236}">
                <a16:creationId xmlns:a16="http://schemas.microsoft.com/office/drawing/2014/main" id="{B9071B20-8A56-4050-9276-8770518DA2B5}"/>
              </a:ext>
            </a:extLst>
          </p:cNvPr>
          <p:cNvGrpSpPr/>
          <p:nvPr/>
        </p:nvGrpSpPr>
        <p:grpSpPr>
          <a:xfrm>
            <a:off x="1250923" y="3564757"/>
            <a:ext cx="491920" cy="565076"/>
            <a:chOff x="2400850" y="1636847"/>
            <a:chExt cx="491920" cy="565076"/>
          </a:xfrm>
          <a:solidFill>
            <a:schemeClr val="accent1">
              <a:lumMod val="50000"/>
            </a:schemeClr>
          </a:solidFill>
        </p:grpSpPr>
        <p:sp>
          <p:nvSpPr>
            <p:cNvPr id="31" name="Google Shape;1223;p60">
              <a:extLst>
                <a:ext uri="{FF2B5EF4-FFF2-40B4-BE49-F238E27FC236}">
                  <a16:creationId xmlns:a16="http://schemas.microsoft.com/office/drawing/2014/main" id="{DCA99ACE-67E5-40E1-8345-B012DEA769E5}"/>
                </a:ext>
              </a:extLst>
            </p:cNvPr>
            <p:cNvSpPr/>
            <p:nvPr/>
          </p:nvSpPr>
          <p:spPr>
            <a:xfrm>
              <a:off x="2400850" y="1636847"/>
              <a:ext cx="491920" cy="565076"/>
            </a:xfrm>
            <a:custGeom>
              <a:avLst/>
              <a:gdLst/>
              <a:ahLst/>
              <a:cxnLst/>
              <a:rect l="l" t="t" r="r" b="b"/>
              <a:pathLst>
                <a:path w="6462" h="7423" extrusionOk="0">
                  <a:moveTo>
                    <a:pt x="3257" y="4128"/>
                  </a:moveTo>
                  <a:cubicBezTo>
                    <a:pt x="3257" y="4128"/>
                    <a:pt x="3428" y="4361"/>
                    <a:pt x="3463" y="4385"/>
                  </a:cubicBezTo>
                  <a:cubicBezTo>
                    <a:pt x="3498" y="4410"/>
                    <a:pt x="3498" y="4438"/>
                    <a:pt x="3498" y="4438"/>
                  </a:cubicBezTo>
                  <a:cubicBezTo>
                    <a:pt x="3498" y="4438"/>
                    <a:pt x="3487" y="4442"/>
                    <a:pt x="3474" y="4442"/>
                  </a:cubicBezTo>
                  <a:cubicBezTo>
                    <a:pt x="3467" y="4442"/>
                    <a:pt x="3460" y="4441"/>
                    <a:pt x="3454" y="4438"/>
                  </a:cubicBezTo>
                  <a:cubicBezTo>
                    <a:pt x="3433" y="4429"/>
                    <a:pt x="3410" y="4388"/>
                    <a:pt x="3391" y="4385"/>
                  </a:cubicBezTo>
                  <a:cubicBezTo>
                    <a:pt x="3372" y="4383"/>
                    <a:pt x="3348" y="4377"/>
                    <a:pt x="3345" y="4358"/>
                  </a:cubicBezTo>
                  <a:cubicBezTo>
                    <a:pt x="3342" y="4339"/>
                    <a:pt x="3342" y="4311"/>
                    <a:pt x="3313" y="4289"/>
                  </a:cubicBezTo>
                  <a:cubicBezTo>
                    <a:pt x="3285" y="4267"/>
                    <a:pt x="3230" y="4174"/>
                    <a:pt x="3230" y="4174"/>
                  </a:cubicBezTo>
                  <a:lnTo>
                    <a:pt x="3257" y="4128"/>
                  </a:lnTo>
                  <a:close/>
                  <a:moveTo>
                    <a:pt x="3713" y="1"/>
                  </a:moveTo>
                  <a:cubicBezTo>
                    <a:pt x="3697" y="1"/>
                    <a:pt x="3680" y="2"/>
                    <a:pt x="3662" y="4"/>
                  </a:cubicBezTo>
                  <a:cubicBezTo>
                    <a:pt x="3348" y="42"/>
                    <a:pt x="3243" y="200"/>
                    <a:pt x="3212" y="329"/>
                  </a:cubicBezTo>
                  <a:cubicBezTo>
                    <a:pt x="3180" y="455"/>
                    <a:pt x="3246" y="707"/>
                    <a:pt x="3246" y="707"/>
                  </a:cubicBezTo>
                  <a:cubicBezTo>
                    <a:pt x="3246" y="707"/>
                    <a:pt x="3248" y="712"/>
                    <a:pt x="3243" y="712"/>
                  </a:cubicBezTo>
                  <a:cubicBezTo>
                    <a:pt x="3240" y="712"/>
                    <a:pt x="3235" y="711"/>
                    <a:pt x="3227" y="707"/>
                  </a:cubicBezTo>
                  <a:cubicBezTo>
                    <a:pt x="3220" y="705"/>
                    <a:pt x="3213" y="704"/>
                    <a:pt x="3206" y="704"/>
                  </a:cubicBezTo>
                  <a:cubicBezTo>
                    <a:pt x="3186" y="704"/>
                    <a:pt x="3165" y="714"/>
                    <a:pt x="3155" y="742"/>
                  </a:cubicBezTo>
                  <a:cubicBezTo>
                    <a:pt x="3142" y="779"/>
                    <a:pt x="3161" y="860"/>
                    <a:pt x="3183" y="875"/>
                  </a:cubicBezTo>
                  <a:cubicBezTo>
                    <a:pt x="3205" y="891"/>
                    <a:pt x="3224" y="964"/>
                    <a:pt x="3264" y="983"/>
                  </a:cubicBezTo>
                  <a:cubicBezTo>
                    <a:pt x="3274" y="987"/>
                    <a:pt x="3282" y="989"/>
                    <a:pt x="3289" y="989"/>
                  </a:cubicBezTo>
                  <a:cubicBezTo>
                    <a:pt x="3305" y="989"/>
                    <a:pt x="3313" y="980"/>
                    <a:pt x="3321" y="980"/>
                  </a:cubicBezTo>
                  <a:cubicBezTo>
                    <a:pt x="3323" y="980"/>
                    <a:pt x="3325" y="981"/>
                    <a:pt x="3327" y="983"/>
                  </a:cubicBezTo>
                  <a:cubicBezTo>
                    <a:pt x="3339" y="990"/>
                    <a:pt x="3342" y="1019"/>
                    <a:pt x="3317" y="1019"/>
                  </a:cubicBezTo>
                  <a:cubicBezTo>
                    <a:pt x="3292" y="1019"/>
                    <a:pt x="3031" y="1104"/>
                    <a:pt x="2963" y="1122"/>
                  </a:cubicBezTo>
                  <a:cubicBezTo>
                    <a:pt x="2893" y="1140"/>
                    <a:pt x="2776" y="1265"/>
                    <a:pt x="2701" y="1323"/>
                  </a:cubicBezTo>
                  <a:cubicBezTo>
                    <a:pt x="2626" y="1383"/>
                    <a:pt x="2262" y="1744"/>
                    <a:pt x="2262" y="1788"/>
                  </a:cubicBezTo>
                  <a:cubicBezTo>
                    <a:pt x="2262" y="1830"/>
                    <a:pt x="2374" y="2084"/>
                    <a:pt x="2393" y="2104"/>
                  </a:cubicBezTo>
                  <a:cubicBezTo>
                    <a:pt x="2412" y="2128"/>
                    <a:pt x="2399" y="2183"/>
                    <a:pt x="2393" y="2273"/>
                  </a:cubicBezTo>
                  <a:cubicBezTo>
                    <a:pt x="2386" y="2364"/>
                    <a:pt x="2290" y="2476"/>
                    <a:pt x="2268" y="2531"/>
                  </a:cubicBezTo>
                  <a:cubicBezTo>
                    <a:pt x="2246" y="2588"/>
                    <a:pt x="2265" y="2771"/>
                    <a:pt x="2219" y="2780"/>
                  </a:cubicBezTo>
                  <a:cubicBezTo>
                    <a:pt x="2172" y="2789"/>
                    <a:pt x="2085" y="2939"/>
                    <a:pt x="2073" y="2983"/>
                  </a:cubicBezTo>
                  <a:cubicBezTo>
                    <a:pt x="2060" y="3026"/>
                    <a:pt x="2010" y="3114"/>
                    <a:pt x="1951" y="3147"/>
                  </a:cubicBezTo>
                  <a:cubicBezTo>
                    <a:pt x="1892" y="3182"/>
                    <a:pt x="1863" y="3358"/>
                    <a:pt x="1830" y="3396"/>
                  </a:cubicBezTo>
                  <a:cubicBezTo>
                    <a:pt x="1795" y="3434"/>
                    <a:pt x="1830" y="3558"/>
                    <a:pt x="1798" y="3577"/>
                  </a:cubicBezTo>
                  <a:cubicBezTo>
                    <a:pt x="1767" y="3596"/>
                    <a:pt x="1680" y="3727"/>
                    <a:pt x="1677" y="3775"/>
                  </a:cubicBezTo>
                  <a:cubicBezTo>
                    <a:pt x="1674" y="3826"/>
                    <a:pt x="1639" y="3883"/>
                    <a:pt x="1589" y="3932"/>
                  </a:cubicBezTo>
                  <a:cubicBezTo>
                    <a:pt x="1541" y="3982"/>
                    <a:pt x="1484" y="4147"/>
                    <a:pt x="1463" y="4193"/>
                  </a:cubicBezTo>
                  <a:cubicBezTo>
                    <a:pt x="1441" y="4240"/>
                    <a:pt x="1317" y="4429"/>
                    <a:pt x="1294" y="4452"/>
                  </a:cubicBezTo>
                  <a:cubicBezTo>
                    <a:pt x="1273" y="4473"/>
                    <a:pt x="1279" y="4538"/>
                    <a:pt x="1279" y="4538"/>
                  </a:cubicBezTo>
                  <a:cubicBezTo>
                    <a:pt x="1279" y="4538"/>
                    <a:pt x="1247" y="4579"/>
                    <a:pt x="1195" y="4623"/>
                  </a:cubicBezTo>
                  <a:cubicBezTo>
                    <a:pt x="1142" y="4667"/>
                    <a:pt x="1068" y="4798"/>
                    <a:pt x="1055" y="4818"/>
                  </a:cubicBezTo>
                  <a:cubicBezTo>
                    <a:pt x="1042" y="4841"/>
                    <a:pt x="934" y="4955"/>
                    <a:pt x="893" y="5053"/>
                  </a:cubicBezTo>
                  <a:cubicBezTo>
                    <a:pt x="852" y="5149"/>
                    <a:pt x="743" y="5373"/>
                    <a:pt x="724" y="5423"/>
                  </a:cubicBezTo>
                  <a:cubicBezTo>
                    <a:pt x="707" y="5472"/>
                    <a:pt x="693" y="5478"/>
                    <a:pt x="683" y="5478"/>
                  </a:cubicBezTo>
                  <a:cubicBezTo>
                    <a:pt x="677" y="5478"/>
                    <a:pt x="663" y="5475"/>
                    <a:pt x="642" y="5475"/>
                  </a:cubicBezTo>
                  <a:cubicBezTo>
                    <a:pt x="632" y="5475"/>
                    <a:pt x="620" y="5476"/>
                    <a:pt x="606" y="5478"/>
                  </a:cubicBezTo>
                  <a:cubicBezTo>
                    <a:pt x="567" y="5484"/>
                    <a:pt x="510" y="5587"/>
                    <a:pt x="495" y="5624"/>
                  </a:cubicBezTo>
                  <a:cubicBezTo>
                    <a:pt x="478" y="5662"/>
                    <a:pt x="438" y="5694"/>
                    <a:pt x="428" y="5724"/>
                  </a:cubicBezTo>
                  <a:cubicBezTo>
                    <a:pt x="420" y="5755"/>
                    <a:pt x="318" y="5836"/>
                    <a:pt x="293" y="5871"/>
                  </a:cubicBezTo>
                  <a:cubicBezTo>
                    <a:pt x="267" y="5905"/>
                    <a:pt x="227" y="6023"/>
                    <a:pt x="186" y="6029"/>
                  </a:cubicBezTo>
                  <a:cubicBezTo>
                    <a:pt x="146" y="6034"/>
                    <a:pt x="118" y="6097"/>
                    <a:pt x="58" y="6209"/>
                  </a:cubicBezTo>
                  <a:cubicBezTo>
                    <a:pt x="0" y="6321"/>
                    <a:pt x="31" y="6431"/>
                    <a:pt x="58" y="6471"/>
                  </a:cubicBezTo>
                  <a:cubicBezTo>
                    <a:pt x="69" y="6486"/>
                    <a:pt x="116" y="6493"/>
                    <a:pt x="178" y="6493"/>
                  </a:cubicBezTo>
                  <a:cubicBezTo>
                    <a:pt x="288" y="6493"/>
                    <a:pt x="446" y="6471"/>
                    <a:pt x="532" y="6428"/>
                  </a:cubicBezTo>
                  <a:cubicBezTo>
                    <a:pt x="666" y="6359"/>
                    <a:pt x="709" y="6206"/>
                    <a:pt x="709" y="6182"/>
                  </a:cubicBezTo>
                  <a:cubicBezTo>
                    <a:pt x="709" y="6157"/>
                    <a:pt x="862" y="6066"/>
                    <a:pt x="896" y="6026"/>
                  </a:cubicBezTo>
                  <a:cubicBezTo>
                    <a:pt x="929" y="5986"/>
                    <a:pt x="912" y="5948"/>
                    <a:pt x="921" y="5924"/>
                  </a:cubicBezTo>
                  <a:cubicBezTo>
                    <a:pt x="929" y="5899"/>
                    <a:pt x="961" y="5790"/>
                    <a:pt x="964" y="5724"/>
                  </a:cubicBezTo>
                  <a:cubicBezTo>
                    <a:pt x="967" y="5659"/>
                    <a:pt x="942" y="5603"/>
                    <a:pt x="942" y="5587"/>
                  </a:cubicBezTo>
                  <a:cubicBezTo>
                    <a:pt x="942" y="5573"/>
                    <a:pt x="1074" y="5439"/>
                    <a:pt x="1157" y="5360"/>
                  </a:cubicBezTo>
                  <a:cubicBezTo>
                    <a:pt x="1241" y="5283"/>
                    <a:pt x="1272" y="5245"/>
                    <a:pt x="1288" y="5227"/>
                  </a:cubicBezTo>
                  <a:cubicBezTo>
                    <a:pt x="1304" y="5208"/>
                    <a:pt x="1381" y="5174"/>
                    <a:pt x="1438" y="5139"/>
                  </a:cubicBezTo>
                  <a:cubicBezTo>
                    <a:pt x="1493" y="5105"/>
                    <a:pt x="1578" y="4987"/>
                    <a:pt x="1617" y="4919"/>
                  </a:cubicBezTo>
                  <a:cubicBezTo>
                    <a:pt x="1658" y="4850"/>
                    <a:pt x="1687" y="4801"/>
                    <a:pt x="1706" y="4774"/>
                  </a:cubicBezTo>
                  <a:cubicBezTo>
                    <a:pt x="1720" y="4754"/>
                    <a:pt x="1752" y="4709"/>
                    <a:pt x="1774" y="4709"/>
                  </a:cubicBezTo>
                  <a:cubicBezTo>
                    <a:pt x="1778" y="4709"/>
                    <a:pt x="1783" y="4711"/>
                    <a:pt x="1786" y="4716"/>
                  </a:cubicBezTo>
                  <a:cubicBezTo>
                    <a:pt x="1805" y="4744"/>
                    <a:pt x="2003" y="4774"/>
                    <a:pt x="2093" y="4804"/>
                  </a:cubicBezTo>
                  <a:cubicBezTo>
                    <a:pt x="2184" y="4831"/>
                    <a:pt x="2523" y="4933"/>
                    <a:pt x="2580" y="4968"/>
                  </a:cubicBezTo>
                  <a:cubicBezTo>
                    <a:pt x="2585" y="4971"/>
                    <a:pt x="2590" y="4973"/>
                    <a:pt x="2595" y="4973"/>
                  </a:cubicBezTo>
                  <a:cubicBezTo>
                    <a:pt x="2651" y="4973"/>
                    <a:pt x="2733" y="4821"/>
                    <a:pt x="2775" y="4774"/>
                  </a:cubicBezTo>
                  <a:cubicBezTo>
                    <a:pt x="2822" y="4725"/>
                    <a:pt x="2966" y="4518"/>
                    <a:pt x="2996" y="4518"/>
                  </a:cubicBezTo>
                  <a:cubicBezTo>
                    <a:pt x="3027" y="4518"/>
                    <a:pt x="3024" y="4535"/>
                    <a:pt x="3043" y="4573"/>
                  </a:cubicBezTo>
                  <a:cubicBezTo>
                    <a:pt x="3062" y="4610"/>
                    <a:pt x="3096" y="4760"/>
                    <a:pt x="3096" y="4792"/>
                  </a:cubicBezTo>
                  <a:cubicBezTo>
                    <a:pt x="3096" y="4822"/>
                    <a:pt x="3152" y="4847"/>
                    <a:pt x="3171" y="4850"/>
                  </a:cubicBezTo>
                  <a:cubicBezTo>
                    <a:pt x="3189" y="4853"/>
                    <a:pt x="3243" y="4878"/>
                    <a:pt x="3273" y="4924"/>
                  </a:cubicBezTo>
                  <a:cubicBezTo>
                    <a:pt x="3304" y="4971"/>
                    <a:pt x="3372" y="4980"/>
                    <a:pt x="3410" y="4993"/>
                  </a:cubicBezTo>
                  <a:cubicBezTo>
                    <a:pt x="3416" y="4995"/>
                    <a:pt x="3422" y="4996"/>
                    <a:pt x="3428" y="4996"/>
                  </a:cubicBezTo>
                  <a:cubicBezTo>
                    <a:pt x="3458" y="4996"/>
                    <a:pt x="3487" y="4971"/>
                    <a:pt x="3487" y="4971"/>
                  </a:cubicBezTo>
                  <a:cubicBezTo>
                    <a:pt x="3487" y="4971"/>
                    <a:pt x="3547" y="4993"/>
                    <a:pt x="3584" y="5018"/>
                  </a:cubicBezTo>
                  <a:cubicBezTo>
                    <a:pt x="3601" y="5029"/>
                    <a:pt x="3615" y="5032"/>
                    <a:pt x="3625" y="5032"/>
                  </a:cubicBezTo>
                  <a:cubicBezTo>
                    <a:pt x="3637" y="5032"/>
                    <a:pt x="3643" y="5028"/>
                    <a:pt x="3643" y="5028"/>
                  </a:cubicBezTo>
                  <a:cubicBezTo>
                    <a:pt x="3643" y="5028"/>
                    <a:pt x="3684" y="5089"/>
                    <a:pt x="3709" y="5118"/>
                  </a:cubicBezTo>
                  <a:cubicBezTo>
                    <a:pt x="3716" y="5127"/>
                    <a:pt x="3724" y="5130"/>
                    <a:pt x="3731" y="5130"/>
                  </a:cubicBezTo>
                  <a:cubicBezTo>
                    <a:pt x="3746" y="5130"/>
                    <a:pt x="3758" y="5112"/>
                    <a:pt x="3758" y="5095"/>
                  </a:cubicBezTo>
                  <a:cubicBezTo>
                    <a:pt x="3758" y="5070"/>
                    <a:pt x="3681" y="4943"/>
                    <a:pt x="3652" y="4908"/>
                  </a:cubicBezTo>
                  <a:cubicBezTo>
                    <a:pt x="3626" y="4875"/>
                    <a:pt x="3581" y="4785"/>
                    <a:pt x="3553" y="4754"/>
                  </a:cubicBezTo>
                  <a:cubicBezTo>
                    <a:pt x="3525" y="4722"/>
                    <a:pt x="3512" y="4683"/>
                    <a:pt x="3498" y="4667"/>
                  </a:cubicBezTo>
                  <a:cubicBezTo>
                    <a:pt x="3485" y="4654"/>
                    <a:pt x="3489" y="4623"/>
                    <a:pt x="3500" y="4623"/>
                  </a:cubicBezTo>
                  <a:cubicBezTo>
                    <a:pt x="3503" y="4623"/>
                    <a:pt x="3506" y="4624"/>
                    <a:pt x="3509" y="4629"/>
                  </a:cubicBezTo>
                  <a:cubicBezTo>
                    <a:pt x="3528" y="4651"/>
                    <a:pt x="3559" y="4684"/>
                    <a:pt x="3608" y="4719"/>
                  </a:cubicBezTo>
                  <a:cubicBezTo>
                    <a:pt x="3659" y="4754"/>
                    <a:pt x="3741" y="4755"/>
                    <a:pt x="3741" y="4755"/>
                  </a:cubicBezTo>
                  <a:cubicBezTo>
                    <a:pt x="3741" y="4755"/>
                    <a:pt x="3783" y="4822"/>
                    <a:pt x="3812" y="4847"/>
                  </a:cubicBezTo>
                  <a:cubicBezTo>
                    <a:pt x="3821" y="4856"/>
                    <a:pt x="3830" y="4859"/>
                    <a:pt x="3839" y="4859"/>
                  </a:cubicBezTo>
                  <a:cubicBezTo>
                    <a:pt x="3856" y="4859"/>
                    <a:pt x="3873" y="4847"/>
                    <a:pt x="3889" y="4841"/>
                  </a:cubicBezTo>
                  <a:cubicBezTo>
                    <a:pt x="3914" y="4831"/>
                    <a:pt x="4042" y="4629"/>
                    <a:pt x="4051" y="4588"/>
                  </a:cubicBezTo>
                  <a:cubicBezTo>
                    <a:pt x="4061" y="4549"/>
                    <a:pt x="4144" y="4517"/>
                    <a:pt x="4191" y="4511"/>
                  </a:cubicBezTo>
                  <a:cubicBezTo>
                    <a:pt x="4201" y="4509"/>
                    <a:pt x="4210" y="4509"/>
                    <a:pt x="4217" y="4509"/>
                  </a:cubicBezTo>
                  <a:cubicBezTo>
                    <a:pt x="4242" y="4509"/>
                    <a:pt x="4249" y="4518"/>
                    <a:pt x="4254" y="4543"/>
                  </a:cubicBezTo>
                  <a:cubicBezTo>
                    <a:pt x="4259" y="4573"/>
                    <a:pt x="4238" y="4658"/>
                    <a:pt x="4238" y="4684"/>
                  </a:cubicBezTo>
                  <a:cubicBezTo>
                    <a:pt x="4238" y="4691"/>
                    <a:pt x="4241" y="4694"/>
                    <a:pt x="4247" y="4694"/>
                  </a:cubicBezTo>
                  <a:cubicBezTo>
                    <a:pt x="4265" y="4694"/>
                    <a:pt x="4303" y="4664"/>
                    <a:pt x="4303" y="4648"/>
                  </a:cubicBezTo>
                  <a:cubicBezTo>
                    <a:pt x="4303" y="4626"/>
                    <a:pt x="4344" y="4505"/>
                    <a:pt x="4344" y="4505"/>
                  </a:cubicBezTo>
                  <a:cubicBezTo>
                    <a:pt x="4344" y="4505"/>
                    <a:pt x="4383" y="4549"/>
                    <a:pt x="4388" y="4573"/>
                  </a:cubicBezTo>
                  <a:cubicBezTo>
                    <a:pt x="4391" y="4598"/>
                    <a:pt x="4396" y="4694"/>
                    <a:pt x="4393" y="4725"/>
                  </a:cubicBezTo>
                  <a:cubicBezTo>
                    <a:pt x="4391" y="4755"/>
                    <a:pt x="4402" y="4804"/>
                    <a:pt x="4434" y="4804"/>
                  </a:cubicBezTo>
                  <a:cubicBezTo>
                    <a:pt x="4465" y="4804"/>
                    <a:pt x="4465" y="4769"/>
                    <a:pt x="4465" y="4741"/>
                  </a:cubicBezTo>
                  <a:cubicBezTo>
                    <a:pt x="4465" y="4713"/>
                    <a:pt x="4453" y="4629"/>
                    <a:pt x="4453" y="4629"/>
                  </a:cubicBezTo>
                  <a:lnTo>
                    <a:pt x="4453" y="4629"/>
                  </a:lnTo>
                  <a:lnTo>
                    <a:pt x="4478" y="4653"/>
                  </a:lnTo>
                  <a:cubicBezTo>
                    <a:pt x="4478" y="4653"/>
                    <a:pt x="4492" y="4703"/>
                    <a:pt x="4500" y="4735"/>
                  </a:cubicBezTo>
                  <a:cubicBezTo>
                    <a:pt x="4506" y="4766"/>
                    <a:pt x="4522" y="4779"/>
                    <a:pt x="4539" y="4782"/>
                  </a:cubicBezTo>
                  <a:cubicBezTo>
                    <a:pt x="4540" y="4782"/>
                    <a:pt x="4541" y="4782"/>
                    <a:pt x="4542" y="4782"/>
                  </a:cubicBezTo>
                  <a:cubicBezTo>
                    <a:pt x="4559" y="4782"/>
                    <a:pt x="4564" y="4760"/>
                    <a:pt x="4564" y="4760"/>
                  </a:cubicBezTo>
                  <a:cubicBezTo>
                    <a:pt x="4564" y="4760"/>
                    <a:pt x="4643" y="4859"/>
                    <a:pt x="4643" y="4889"/>
                  </a:cubicBezTo>
                  <a:cubicBezTo>
                    <a:pt x="4643" y="4920"/>
                    <a:pt x="4689" y="5037"/>
                    <a:pt x="4717" y="5102"/>
                  </a:cubicBezTo>
                  <a:cubicBezTo>
                    <a:pt x="4746" y="5168"/>
                    <a:pt x="4864" y="5407"/>
                    <a:pt x="4911" y="5447"/>
                  </a:cubicBezTo>
                  <a:cubicBezTo>
                    <a:pt x="4957" y="5488"/>
                    <a:pt x="5110" y="5711"/>
                    <a:pt x="5152" y="5779"/>
                  </a:cubicBezTo>
                  <a:cubicBezTo>
                    <a:pt x="5196" y="5848"/>
                    <a:pt x="5401" y="6184"/>
                    <a:pt x="5423" y="6209"/>
                  </a:cubicBezTo>
                  <a:cubicBezTo>
                    <a:pt x="5445" y="6234"/>
                    <a:pt x="5495" y="6343"/>
                    <a:pt x="5514" y="6365"/>
                  </a:cubicBezTo>
                  <a:cubicBezTo>
                    <a:pt x="5533" y="6387"/>
                    <a:pt x="5489" y="6403"/>
                    <a:pt x="5470" y="6418"/>
                  </a:cubicBezTo>
                  <a:cubicBezTo>
                    <a:pt x="5451" y="6434"/>
                    <a:pt x="5527" y="6452"/>
                    <a:pt x="5546" y="6480"/>
                  </a:cubicBezTo>
                  <a:cubicBezTo>
                    <a:pt x="5563" y="6508"/>
                    <a:pt x="5528" y="6514"/>
                    <a:pt x="5528" y="6562"/>
                  </a:cubicBezTo>
                  <a:cubicBezTo>
                    <a:pt x="5528" y="6608"/>
                    <a:pt x="5557" y="6686"/>
                    <a:pt x="5572" y="6723"/>
                  </a:cubicBezTo>
                  <a:cubicBezTo>
                    <a:pt x="5588" y="6761"/>
                    <a:pt x="5579" y="6834"/>
                    <a:pt x="5579" y="6878"/>
                  </a:cubicBezTo>
                  <a:cubicBezTo>
                    <a:pt x="5579" y="6923"/>
                    <a:pt x="5694" y="7003"/>
                    <a:pt x="5735" y="7025"/>
                  </a:cubicBezTo>
                  <a:cubicBezTo>
                    <a:pt x="5776" y="7047"/>
                    <a:pt x="5796" y="7239"/>
                    <a:pt x="5840" y="7321"/>
                  </a:cubicBezTo>
                  <a:cubicBezTo>
                    <a:pt x="5885" y="7402"/>
                    <a:pt x="6127" y="7417"/>
                    <a:pt x="6127" y="7417"/>
                  </a:cubicBezTo>
                  <a:cubicBezTo>
                    <a:pt x="6127" y="7417"/>
                    <a:pt x="6133" y="7417"/>
                    <a:pt x="6294" y="7423"/>
                  </a:cubicBezTo>
                  <a:cubicBezTo>
                    <a:pt x="6300" y="7423"/>
                    <a:pt x="6304" y="7423"/>
                    <a:pt x="6309" y="7423"/>
                  </a:cubicBezTo>
                  <a:cubicBezTo>
                    <a:pt x="6456" y="7423"/>
                    <a:pt x="6462" y="7337"/>
                    <a:pt x="6453" y="7223"/>
                  </a:cubicBezTo>
                  <a:cubicBezTo>
                    <a:pt x="6443" y="7105"/>
                    <a:pt x="6351" y="7015"/>
                    <a:pt x="6329" y="6968"/>
                  </a:cubicBezTo>
                  <a:cubicBezTo>
                    <a:pt x="6306" y="6922"/>
                    <a:pt x="6166" y="6707"/>
                    <a:pt x="6146" y="6675"/>
                  </a:cubicBezTo>
                  <a:cubicBezTo>
                    <a:pt x="6123" y="6643"/>
                    <a:pt x="6092" y="6573"/>
                    <a:pt x="6098" y="6489"/>
                  </a:cubicBezTo>
                  <a:cubicBezTo>
                    <a:pt x="6105" y="6406"/>
                    <a:pt x="6018" y="6381"/>
                    <a:pt x="5971" y="6374"/>
                  </a:cubicBezTo>
                  <a:cubicBezTo>
                    <a:pt x="5924" y="6368"/>
                    <a:pt x="5869" y="6362"/>
                    <a:pt x="5866" y="6330"/>
                  </a:cubicBezTo>
                  <a:cubicBezTo>
                    <a:pt x="5862" y="6300"/>
                    <a:pt x="5809" y="6324"/>
                    <a:pt x="5790" y="6275"/>
                  </a:cubicBezTo>
                  <a:cubicBezTo>
                    <a:pt x="5771" y="6225"/>
                    <a:pt x="5604" y="5801"/>
                    <a:pt x="5547" y="5667"/>
                  </a:cubicBezTo>
                  <a:cubicBezTo>
                    <a:pt x="5492" y="5533"/>
                    <a:pt x="5323" y="5121"/>
                    <a:pt x="5265" y="5012"/>
                  </a:cubicBezTo>
                  <a:cubicBezTo>
                    <a:pt x="5206" y="4903"/>
                    <a:pt x="5053" y="4604"/>
                    <a:pt x="4997" y="4442"/>
                  </a:cubicBezTo>
                  <a:cubicBezTo>
                    <a:pt x="4941" y="4279"/>
                    <a:pt x="4779" y="4125"/>
                    <a:pt x="4766" y="4125"/>
                  </a:cubicBezTo>
                  <a:cubicBezTo>
                    <a:pt x="4755" y="4125"/>
                    <a:pt x="4758" y="4081"/>
                    <a:pt x="4758" y="4062"/>
                  </a:cubicBezTo>
                  <a:cubicBezTo>
                    <a:pt x="4758" y="4043"/>
                    <a:pt x="4723" y="3983"/>
                    <a:pt x="4689" y="3947"/>
                  </a:cubicBezTo>
                  <a:cubicBezTo>
                    <a:pt x="4656" y="3909"/>
                    <a:pt x="4558" y="3753"/>
                    <a:pt x="4533" y="3739"/>
                  </a:cubicBezTo>
                  <a:cubicBezTo>
                    <a:pt x="4509" y="3723"/>
                    <a:pt x="4456" y="3629"/>
                    <a:pt x="4456" y="3629"/>
                  </a:cubicBezTo>
                  <a:cubicBezTo>
                    <a:pt x="4456" y="3629"/>
                    <a:pt x="4443" y="3495"/>
                    <a:pt x="4443" y="3421"/>
                  </a:cubicBezTo>
                  <a:cubicBezTo>
                    <a:pt x="4443" y="3347"/>
                    <a:pt x="4421" y="2978"/>
                    <a:pt x="4412" y="2879"/>
                  </a:cubicBezTo>
                  <a:cubicBezTo>
                    <a:pt x="4402" y="2780"/>
                    <a:pt x="4316" y="2484"/>
                    <a:pt x="4309" y="2447"/>
                  </a:cubicBezTo>
                  <a:cubicBezTo>
                    <a:pt x="4303" y="2409"/>
                    <a:pt x="4337" y="2142"/>
                    <a:pt x="4337" y="2120"/>
                  </a:cubicBezTo>
                  <a:cubicBezTo>
                    <a:pt x="4337" y="2098"/>
                    <a:pt x="4341" y="2014"/>
                    <a:pt x="4377" y="1948"/>
                  </a:cubicBezTo>
                  <a:cubicBezTo>
                    <a:pt x="4415" y="1884"/>
                    <a:pt x="4446" y="1747"/>
                    <a:pt x="4446" y="1718"/>
                  </a:cubicBezTo>
                  <a:cubicBezTo>
                    <a:pt x="4446" y="1691"/>
                    <a:pt x="4452" y="1578"/>
                    <a:pt x="4479" y="1564"/>
                  </a:cubicBezTo>
                  <a:cubicBezTo>
                    <a:pt x="4509" y="1548"/>
                    <a:pt x="4490" y="1539"/>
                    <a:pt x="4490" y="1495"/>
                  </a:cubicBezTo>
                  <a:cubicBezTo>
                    <a:pt x="4490" y="1450"/>
                    <a:pt x="4281" y="1271"/>
                    <a:pt x="4229" y="1227"/>
                  </a:cubicBezTo>
                  <a:cubicBezTo>
                    <a:pt x="4176" y="1184"/>
                    <a:pt x="4032" y="1082"/>
                    <a:pt x="4023" y="1082"/>
                  </a:cubicBezTo>
                  <a:cubicBezTo>
                    <a:pt x="4013" y="1082"/>
                    <a:pt x="4026" y="1035"/>
                    <a:pt x="4044" y="1007"/>
                  </a:cubicBezTo>
                  <a:cubicBezTo>
                    <a:pt x="4063" y="978"/>
                    <a:pt x="4048" y="975"/>
                    <a:pt x="4067" y="975"/>
                  </a:cubicBezTo>
                  <a:cubicBezTo>
                    <a:pt x="4086" y="975"/>
                    <a:pt x="4117" y="935"/>
                    <a:pt x="4128" y="900"/>
                  </a:cubicBezTo>
                  <a:cubicBezTo>
                    <a:pt x="4141" y="866"/>
                    <a:pt x="4146" y="735"/>
                    <a:pt x="4157" y="699"/>
                  </a:cubicBezTo>
                  <a:cubicBezTo>
                    <a:pt x="4169" y="661"/>
                    <a:pt x="4089" y="661"/>
                    <a:pt x="4089" y="661"/>
                  </a:cubicBezTo>
                  <a:cubicBezTo>
                    <a:pt x="4089" y="661"/>
                    <a:pt x="4111" y="527"/>
                    <a:pt x="4102" y="400"/>
                  </a:cubicBezTo>
                  <a:cubicBezTo>
                    <a:pt x="4092" y="279"/>
                    <a:pt x="3989" y="1"/>
                    <a:pt x="3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24;p60">
              <a:extLst>
                <a:ext uri="{FF2B5EF4-FFF2-40B4-BE49-F238E27FC236}">
                  <a16:creationId xmlns:a16="http://schemas.microsoft.com/office/drawing/2014/main" id="{FD237BD2-A13F-4DBA-861C-0C41C3E65A20}"/>
                </a:ext>
              </a:extLst>
            </p:cNvPr>
            <p:cNvSpPr/>
            <p:nvPr/>
          </p:nvSpPr>
          <p:spPr>
            <a:xfrm>
              <a:off x="2655410" y="1867810"/>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269;p60">
            <a:extLst>
              <a:ext uri="{FF2B5EF4-FFF2-40B4-BE49-F238E27FC236}">
                <a16:creationId xmlns:a16="http://schemas.microsoft.com/office/drawing/2014/main" id="{997FFCB4-FFCB-4E2D-AB9B-DBA0A75CDBB8}"/>
              </a:ext>
            </a:extLst>
          </p:cNvPr>
          <p:cNvGrpSpPr/>
          <p:nvPr/>
        </p:nvGrpSpPr>
        <p:grpSpPr>
          <a:xfrm>
            <a:off x="1346190" y="1465195"/>
            <a:ext cx="345303" cy="702017"/>
            <a:chOff x="713250" y="1562785"/>
            <a:chExt cx="345303" cy="702017"/>
          </a:xfrm>
          <a:solidFill>
            <a:schemeClr val="accent1">
              <a:lumMod val="50000"/>
            </a:schemeClr>
          </a:solidFill>
        </p:grpSpPr>
        <p:sp>
          <p:nvSpPr>
            <p:cNvPr id="34" name="Google Shape;1270;p60">
              <a:extLst>
                <a:ext uri="{FF2B5EF4-FFF2-40B4-BE49-F238E27FC236}">
                  <a16:creationId xmlns:a16="http://schemas.microsoft.com/office/drawing/2014/main" id="{0B42215C-F223-4CF8-A8F7-1F5C249E223E}"/>
                </a:ext>
              </a:extLst>
            </p:cNvPr>
            <p:cNvSpPr/>
            <p:nvPr/>
          </p:nvSpPr>
          <p:spPr>
            <a:xfrm>
              <a:off x="713250" y="1573968"/>
              <a:ext cx="345303" cy="690834"/>
            </a:xfrm>
            <a:custGeom>
              <a:avLst/>
              <a:gdLst/>
              <a:ahLst/>
              <a:cxnLst/>
              <a:rect l="l" t="t" r="r" b="b"/>
              <a:pathLst>
                <a:path w="4536" h="9075" extrusionOk="0">
                  <a:moveTo>
                    <a:pt x="3616" y="5532"/>
                  </a:moveTo>
                  <a:cubicBezTo>
                    <a:pt x="3616" y="5532"/>
                    <a:pt x="3801" y="5713"/>
                    <a:pt x="3834" y="5713"/>
                  </a:cubicBezTo>
                  <a:cubicBezTo>
                    <a:pt x="3834" y="5713"/>
                    <a:pt x="3835" y="5713"/>
                    <a:pt x="3835" y="5713"/>
                  </a:cubicBezTo>
                  <a:cubicBezTo>
                    <a:pt x="3835" y="5713"/>
                    <a:pt x="3836" y="5712"/>
                    <a:pt x="3836" y="5712"/>
                  </a:cubicBezTo>
                  <a:cubicBezTo>
                    <a:pt x="3864" y="5712"/>
                    <a:pt x="3792" y="5815"/>
                    <a:pt x="3765" y="5825"/>
                  </a:cubicBezTo>
                  <a:cubicBezTo>
                    <a:pt x="3739" y="5833"/>
                    <a:pt x="3554" y="5979"/>
                    <a:pt x="3533" y="6013"/>
                  </a:cubicBezTo>
                  <a:cubicBezTo>
                    <a:pt x="3513" y="6046"/>
                    <a:pt x="3426" y="6139"/>
                    <a:pt x="3411" y="6170"/>
                  </a:cubicBezTo>
                  <a:cubicBezTo>
                    <a:pt x="3410" y="6173"/>
                    <a:pt x="3409" y="6175"/>
                    <a:pt x="3408" y="6175"/>
                  </a:cubicBezTo>
                  <a:cubicBezTo>
                    <a:pt x="3401" y="6175"/>
                    <a:pt x="3417" y="6066"/>
                    <a:pt x="3429" y="6032"/>
                  </a:cubicBezTo>
                  <a:cubicBezTo>
                    <a:pt x="3433" y="6020"/>
                    <a:pt x="3437" y="6017"/>
                    <a:pt x="3441" y="6017"/>
                  </a:cubicBezTo>
                  <a:cubicBezTo>
                    <a:pt x="3447" y="6017"/>
                    <a:pt x="3454" y="6024"/>
                    <a:pt x="3463" y="6024"/>
                  </a:cubicBezTo>
                  <a:cubicBezTo>
                    <a:pt x="3468" y="6024"/>
                    <a:pt x="3473" y="6022"/>
                    <a:pt x="3479" y="6016"/>
                  </a:cubicBezTo>
                  <a:cubicBezTo>
                    <a:pt x="3503" y="5988"/>
                    <a:pt x="3539" y="5908"/>
                    <a:pt x="3549" y="5854"/>
                  </a:cubicBezTo>
                  <a:cubicBezTo>
                    <a:pt x="3560" y="5800"/>
                    <a:pt x="3616" y="5648"/>
                    <a:pt x="3603" y="5615"/>
                  </a:cubicBezTo>
                  <a:cubicBezTo>
                    <a:pt x="3590" y="5581"/>
                    <a:pt x="3616" y="5532"/>
                    <a:pt x="3616" y="5532"/>
                  </a:cubicBezTo>
                  <a:close/>
                  <a:moveTo>
                    <a:pt x="588" y="1"/>
                  </a:moveTo>
                  <a:cubicBezTo>
                    <a:pt x="429" y="1"/>
                    <a:pt x="289" y="80"/>
                    <a:pt x="202" y="199"/>
                  </a:cubicBezTo>
                  <a:cubicBezTo>
                    <a:pt x="192" y="205"/>
                    <a:pt x="179" y="209"/>
                    <a:pt x="163" y="211"/>
                  </a:cubicBezTo>
                  <a:cubicBezTo>
                    <a:pt x="109" y="214"/>
                    <a:pt x="74" y="301"/>
                    <a:pt x="49" y="361"/>
                  </a:cubicBezTo>
                  <a:cubicBezTo>
                    <a:pt x="26" y="420"/>
                    <a:pt x="27" y="466"/>
                    <a:pt x="21" y="517"/>
                  </a:cubicBezTo>
                  <a:cubicBezTo>
                    <a:pt x="15" y="569"/>
                    <a:pt x="13" y="627"/>
                    <a:pt x="7" y="683"/>
                  </a:cubicBezTo>
                  <a:cubicBezTo>
                    <a:pt x="1" y="736"/>
                    <a:pt x="90" y="938"/>
                    <a:pt x="131" y="1021"/>
                  </a:cubicBezTo>
                  <a:cubicBezTo>
                    <a:pt x="170" y="1105"/>
                    <a:pt x="346" y="1214"/>
                    <a:pt x="442" y="1308"/>
                  </a:cubicBezTo>
                  <a:cubicBezTo>
                    <a:pt x="538" y="1399"/>
                    <a:pt x="977" y="1656"/>
                    <a:pt x="1034" y="1688"/>
                  </a:cubicBezTo>
                  <a:cubicBezTo>
                    <a:pt x="1091" y="1721"/>
                    <a:pt x="1297" y="1809"/>
                    <a:pt x="1359" y="1865"/>
                  </a:cubicBezTo>
                  <a:cubicBezTo>
                    <a:pt x="1418" y="1922"/>
                    <a:pt x="1613" y="2085"/>
                    <a:pt x="1688" y="2168"/>
                  </a:cubicBezTo>
                  <a:cubicBezTo>
                    <a:pt x="1763" y="2253"/>
                    <a:pt x="1950" y="2352"/>
                    <a:pt x="2030" y="2434"/>
                  </a:cubicBezTo>
                  <a:cubicBezTo>
                    <a:pt x="2112" y="2514"/>
                    <a:pt x="2253" y="2640"/>
                    <a:pt x="2253" y="2671"/>
                  </a:cubicBezTo>
                  <a:cubicBezTo>
                    <a:pt x="2253" y="2700"/>
                    <a:pt x="2183" y="2757"/>
                    <a:pt x="2154" y="2788"/>
                  </a:cubicBezTo>
                  <a:cubicBezTo>
                    <a:pt x="2123" y="2818"/>
                    <a:pt x="2129" y="2853"/>
                    <a:pt x="2139" y="2923"/>
                  </a:cubicBezTo>
                  <a:cubicBezTo>
                    <a:pt x="2148" y="2991"/>
                    <a:pt x="2336" y="3302"/>
                    <a:pt x="2368" y="3388"/>
                  </a:cubicBezTo>
                  <a:cubicBezTo>
                    <a:pt x="2397" y="3475"/>
                    <a:pt x="2547" y="3696"/>
                    <a:pt x="2578" y="3752"/>
                  </a:cubicBezTo>
                  <a:cubicBezTo>
                    <a:pt x="2607" y="3806"/>
                    <a:pt x="2569" y="3922"/>
                    <a:pt x="2538" y="3982"/>
                  </a:cubicBezTo>
                  <a:cubicBezTo>
                    <a:pt x="2508" y="4043"/>
                    <a:pt x="2467" y="4307"/>
                    <a:pt x="2436" y="4490"/>
                  </a:cubicBezTo>
                  <a:cubicBezTo>
                    <a:pt x="2406" y="4672"/>
                    <a:pt x="2511" y="4970"/>
                    <a:pt x="2536" y="5056"/>
                  </a:cubicBezTo>
                  <a:cubicBezTo>
                    <a:pt x="2559" y="5139"/>
                    <a:pt x="2541" y="5260"/>
                    <a:pt x="2454" y="5322"/>
                  </a:cubicBezTo>
                  <a:cubicBezTo>
                    <a:pt x="2368" y="5385"/>
                    <a:pt x="2256" y="5549"/>
                    <a:pt x="2227" y="5650"/>
                  </a:cubicBezTo>
                  <a:cubicBezTo>
                    <a:pt x="2196" y="5749"/>
                    <a:pt x="2332" y="5820"/>
                    <a:pt x="2404" y="5820"/>
                  </a:cubicBezTo>
                  <a:cubicBezTo>
                    <a:pt x="2441" y="5820"/>
                    <a:pt x="2480" y="5810"/>
                    <a:pt x="2518" y="5810"/>
                  </a:cubicBezTo>
                  <a:cubicBezTo>
                    <a:pt x="2556" y="5810"/>
                    <a:pt x="2592" y="5820"/>
                    <a:pt x="2626" y="5857"/>
                  </a:cubicBezTo>
                  <a:cubicBezTo>
                    <a:pt x="2694" y="5931"/>
                    <a:pt x="2742" y="5922"/>
                    <a:pt x="2758" y="5992"/>
                  </a:cubicBezTo>
                  <a:cubicBezTo>
                    <a:pt x="2773" y="6061"/>
                    <a:pt x="2716" y="6222"/>
                    <a:pt x="2694" y="6301"/>
                  </a:cubicBezTo>
                  <a:cubicBezTo>
                    <a:pt x="2674" y="6378"/>
                    <a:pt x="2487" y="6517"/>
                    <a:pt x="2365" y="6620"/>
                  </a:cubicBezTo>
                  <a:cubicBezTo>
                    <a:pt x="2241" y="6722"/>
                    <a:pt x="2117" y="6941"/>
                    <a:pt x="2064" y="7040"/>
                  </a:cubicBezTo>
                  <a:cubicBezTo>
                    <a:pt x="2010" y="7139"/>
                    <a:pt x="1715" y="7514"/>
                    <a:pt x="1695" y="7547"/>
                  </a:cubicBezTo>
                  <a:cubicBezTo>
                    <a:pt x="1673" y="7580"/>
                    <a:pt x="1632" y="7635"/>
                    <a:pt x="1599" y="7643"/>
                  </a:cubicBezTo>
                  <a:cubicBezTo>
                    <a:pt x="1565" y="7653"/>
                    <a:pt x="1584" y="7670"/>
                    <a:pt x="1551" y="7704"/>
                  </a:cubicBezTo>
                  <a:cubicBezTo>
                    <a:pt x="1526" y="7728"/>
                    <a:pt x="1486" y="7740"/>
                    <a:pt x="1442" y="7740"/>
                  </a:cubicBezTo>
                  <a:cubicBezTo>
                    <a:pt x="1427" y="7740"/>
                    <a:pt x="1411" y="7739"/>
                    <a:pt x="1395" y="7736"/>
                  </a:cubicBezTo>
                  <a:cubicBezTo>
                    <a:pt x="1365" y="7730"/>
                    <a:pt x="1346" y="7727"/>
                    <a:pt x="1331" y="7727"/>
                  </a:cubicBezTo>
                  <a:cubicBezTo>
                    <a:pt x="1314" y="7727"/>
                    <a:pt x="1302" y="7732"/>
                    <a:pt x="1286" y="7743"/>
                  </a:cubicBezTo>
                  <a:cubicBezTo>
                    <a:pt x="1260" y="7761"/>
                    <a:pt x="1188" y="7770"/>
                    <a:pt x="1116" y="7770"/>
                  </a:cubicBezTo>
                  <a:cubicBezTo>
                    <a:pt x="1105" y="7770"/>
                    <a:pt x="1095" y="7770"/>
                    <a:pt x="1085" y="7769"/>
                  </a:cubicBezTo>
                  <a:cubicBezTo>
                    <a:pt x="1071" y="7769"/>
                    <a:pt x="1060" y="7769"/>
                    <a:pt x="1052" y="7769"/>
                  </a:cubicBezTo>
                  <a:cubicBezTo>
                    <a:pt x="1007" y="7769"/>
                    <a:pt x="1012" y="7777"/>
                    <a:pt x="959" y="7815"/>
                  </a:cubicBezTo>
                  <a:cubicBezTo>
                    <a:pt x="895" y="7860"/>
                    <a:pt x="1016" y="8097"/>
                    <a:pt x="1037" y="8139"/>
                  </a:cubicBezTo>
                  <a:cubicBezTo>
                    <a:pt x="1057" y="8180"/>
                    <a:pt x="1112" y="8370"/>
                    <a:pt x="1121" y="8451"/>
                  </a:cubicBezTo>
                  <a:cubicBezTo>
                    <a:pt x="1130" y="8533"/>
                    <a:pt x="1190" y="8726"/>
                    <a:pt x="1220" y="8827"/>
                  </a:cubicBezTo>
                  <a:cubicBezTo>
                    <a:pt x="1249" y="8919"/>
                    <a:pt x="1378" y="9074"/>
                    <a:pt x="1476" y="9074"/>
                  </a:cubicBezTo>
                  <a:cubicBezTo>
                    <a:pt x="1483" y="9074"/>
                    <a:pt x="1490" y="9073"/>
                    <a:pt x="1497" y="9072"/>
                  </a:cubicBezTo>
                  <a:cubicBezTo>
                    <a:pt x="1596" y="9048"/>
                    <a:pt x="1589" y="8874"/>
                    <a:pt x="1586" y="8853"/>
                  </a:cubicBezTo>
                  <a:cubicBezTo>
                    <a:pt x="1583" y="8831"/>
                    <a:pt x="1565" y="8777"/>
                    <a:pt x="1557" y="8689"/>
                  </a:cubicBezTo>
                  <a:cubicBezTo>
                    <a:pt x="1548" y="8598"/>
                    <a:pt x="1586" y="8534"/>
                    <a:pt x="1616" y="8466"/>
                  </a:cubicBezTo>
                  <a:cubicBezTo>
                    <a:pt x="1646" y="8396"/>
                    <a:pt x="1715" y="8257"/>
                    <a:pt x="1740" y="8186"/>
                  </a:cubicBezTo>
                  <a:cubicBezTo>
                    <a:pt x="1763" y="8115"/>
                    <a:pt x="1908" y="7979"/>
                    <a:pt x="1908" y="7979"/>
                  </a:cubicBezTo>
                  <a:cubicBezTo>
                    <a:pt x="1947" y="7946"/>
                    <a:pt x="1902" y="7844"/>
                    <a:pt x="1927" y="7817"/>
                  </a:cubicBezTo>
                  <a:cubicBezTo>
                    <a:pt x="1950" y="7790"/>
                    <a:pt x="2218" y="7598"/>
                    <a:pt x="2218" y="7598"/>
                  </a:cubicBezTo>
                  <a:cubicBezTo>
                    <a:pt x="2218" y="7598"/>
                    <a:pt x="2241" y="7643"/>
                    <a:pt x="2268" y="7679"/>
                  </a:cubicBezTo>
                  <a:cubicBezTo>
                    <a:pt x="2295" y="7715"/>
                    <a:pt x="2301" y="7880"/>
                    <a:pt x="2316" y="7940"/>
                  </a:cubicBezTo>
                  <a:cubicBezTo>
                    <a:pt x="2332" y="8000"/>
                    <a:pt x="2575" y="8289"/>
                    <a:pt x="2655" y="8361"/>
                  </a:cubicBezTo>
                  <a:cubicBezTo>
                    <a:pt x="2679" y="8381"/>
                    <a:pt x="2704" y="8390"/>
                    <a:pt x="2728" y="8390"/>
                  </a:cubicBezTo>
                  <a:cubicBezTo>
                    <a:pt x="2789" y="8390"/>
                    <a:pt x="2847" y="8339"/>
                    <a:pt x="2868" y="8301"/>
                  </a:cubicBezTo>
                  <a:cubicBezTo>
                    <a:pt x="2898" y="8247"/>
                    <a:pt x="2853" y="8132"/>
                    <a:pt x="2833" y="8093"/>
                  </a:cubicBezTo>
                  <a:cubicBezTo>
                    <a:pt x="2812" y="8055"/>
                    <a:pt x="2814" y="7743"/>
                    <a:pt x="2812" y="7675"/>
                  </a:cubicBezTo>
                  <a:cubicBezTo>
                    <a:pt x="2808" y="7611"/>
                    <a:pt x="2895" y="7490"/>
                    <a:pt x="2923" y="7456"/>
                  </a:cubicBezTo>
                  <a:cubicBezTo>
                    <a:pt x="2951" y="7424"/>
                    <a:pt x="3010" y="7265"/>
                    <a:pt x="3037" y="7238"/>
                  </a:cubicBezTo>
                  <a:cubicBezTo>
                    <a:pt x="3063" y="7211"/>
                    <a:pt x="3053" y="7099"/>
                    <a:pt x="3070" y="7060"/>
                  </a:cubicBezTo>
                  <a:cubicBezTo>
                    <a:pt x="3088" y="7021"/>
                    <a:pt x="3440" y="6802"/>
                    <a:pt x="3517" y="6745"/>
                  </a:cubicBezTo>
                  <a:cubicBezTo>
                    <a:pt x="3595" y="6687"/>
                    <a:pt x="3764" y="6531"/>
                    <a:pt x="3842" y="6471"/>
                  </a:cubicBezTo>
                  <a:cubicBezTo>
                    <a:pt x="3919" y="6412"/>
                    <a:pt x="4120" y="6225"/>
                    <a:pt x="4208" y="6171"/>
                  </a:cubicBezTo>
                  <a:cubicBezTo>
                    <a:pt x="4295" y="6118"/>
                    <a:pt x="4445" y="5976"/>
                    <a:pt x="4490" y="5892"/>
                  </a:cubicBezTo>
                  <a:cubicBezTo>
                    <a:pt x="4536" y="5809"/>
                    <a:pt x="4502" y="5670"/>
                    <a:pt x="4490" y="5651"/>
                  </a:cubicBezTo>
                  <a:cubicBezTo>
                    <a:pt x="4479" y="5634"/>
                    <a:pt x="4439" y="5552"/>
                    <a:pt x="4386" y="5394"/>
                  </a:cubicBezTo>
                  <a:cubicBezTo>
                    <a:pt x="4332" y="5235"/>
                    <a:pt x="4182" y="4967"/>
                    <a:pt x="4189" y="4961"/>
                  </a:cubicBezTo>
                  <a:cubicBezTo>
                    <a:pt x="4199" y="4955"/>
                    <a:pt x="4279" y="4802"/>
                    <a:pt x="4332" y="4738"/>
                  </a:cubicBezTo>
                  <a:cubicBezTo>
                    <a:pt x="4383" y="4675"/>
                    <a:pt x="4367" y="4604"/>
                    <a:pt x="4340" y="4585"/>
                  </a:cubicBezTo>
                  <a:cubicBezTo>
                    <a:pt x="4313" y="4568"/>
                    <a:pt x="4174" y="4420"/>
                    <a:pt x="4064" y="4333"/>
                  </a:cubicBezTo>
                  <a:cubicBezTo>
                    <a:pt x="3953" y="4247"/>
                    <a:pt x="3761" y="4061"/>
                    <a:pt x="3774" y="4036"/>
                  </a:cubicBezTo>
                  <a:cubicBezTo>
                    <a:pt x="3784" y="4013"/>
                    <a:pt x="3752" y="3956"/>
                    <a:pt x="3749" y="3931"/>
                  </a:cubicBezTo>
                  <a:cubicBezTo>
                    <a:pt x="3746" y="3908"/>
                    <a:pt x="3764" y="3707"/>
                    <a:pt x="3774" y="3648"/>
                  </a:cubicBezTo>
                  <a:cubicBezTo>
                    <a:pt x="3781" y="3592"/>
                    <a:pt x="3743" y="3402"/>
                    <a:pt x="3730" y="3382"/>
                  </a:cubicBezTo>
                  <a:cubicBezTo>
                    <a:pt x="3718" y="3361"/>
                    <a:pt x="3691" y="3277"/>
                    <a:pt x="3743" y="3223"/>
                  </a:cubicBezTo>
                  <a:cubicBezTo>
                    <a:pt x="3794" y="3168"/>
                    <a:pt x="3800" y="3012"/>
                    <a:pt x="3780" y="2926"/>
                  </a:cubicBezTo>
                  <a:cubicBezTo>
                    <a:pt x="3758" y="2837"/>
                    <a:pt x="3394" y="2496"/>
                    <a:pt x="3394" y="2496"/>
                  </a:cubicBezTo>
                  <a:cubicBezTo>
                    <a:pt x="3390" y="2493"/>
                    <a:pt x="3386" y="2492"/>
                    <a:pt x="3383" y="2492"/>
                  </a:cubicBezTo>
                  <a:cubicBezTo>
                    <a:pt x="3378" y="2492"/>
                    <a:pt x="3374" y="2494"/>
                    <a:pt x="3368" y="2494"/>
                  </a:cubicBezTo>
                  <a:cubicBezTo>
                    <a:pt x="3359" y="2494"/>
                    <a:pt x="3349" y="2491"/>
                    <a:pt x="3331" y="2474"/>
                  </a:cubicBezTo>
                  <a:cubicBezTo>
                    <a:pt x="3292" y="2438"/>
                    <a:pt x="3302" y="2378"/>
                    <a:pt x="3302" y="2349"/>
                  </a:cubicBezTo>
                  <a:cubicBezTo>
                    <a:pt x="3302" y="2318"/>
                    <a:pt x="3404" y="2291"/>
                    <a:pt x="3433" y="2262"/>
                  </a:cubicBezTo>
                  <a:cubicBezTo>
                    <a:pt x="3463" y="2231"/>
                    <a:pt x="3469" y="2177"/>
                    <a:pt x="3469" y="2152"/>
                  </a:cubicBezTo>
                  <a:cubicBezTo>
                    <a:pt x="3469" y="2131"/>
                    <a:pt x="3469" y="2103"/>
                    <a:pt x="3478" y="2098"/>
                  </a:cubicBezTo>
                  <a:cubicBezTo>
                    <a:pt x="3487" y="2097"/>
                    <a:pt x="3466" y="2069"/>
                    <a:pt x="3466" y="2069"/>
                  </a:cubicBezTo>
                  <a:lnTo>
                    <a:pt x="3466" y="2069"/>
                  </a:lnTo>
                  <a:cubicBezTo>
                    <a:pt x="3466" y="2069"/>
                    <a:pt x="3467" y="2069"/>
                    <a:pt x="3468" y="2069"/>
                  </a:cubicBezTo>
                  <a:cubicBezTo>
                    <a:pt x="3470" y="2069"/>
                    <a:pt x="3478" y="2068"/>
                    <a:pt x="3481" y="2050"/>
                  </a:cubicBezTo>
                  <a:cubicBezTo>
                    <a:pt x="3487" y="2030"/>
                    <a:pt x="3466" y="1985"/>
                    <a:pt x="3450" y="1982"/>
                  </a:cubicBezTo>
                  <a:cubicBezTo>
                    <a:pt x="3436" y="1979"/>
                    <a:pt x="3436" y="1964"/>
                    <a:pt x="3445" y="1931"/>
                  </a:cubicBezTo>
                  <a:cubicBezTo>
                    <a:pt x="3455" y="1897"/>
                    <a:pt x="3421" y="1877"/>
                    <a:pt x="3373" y="1868"/>
                  </a:cubicBezTo>
                  <a:cubicBezTo>
                    <a:pt x="3325" y="1860"/>
                    <a:pt x="3350" y="1801"/>
                    <a:pt x="3313" y="1721"/>
                  </a:cubicBezTo>
                  <a:cubicBezTo>
                    <a:pt x="3287" y="1664"/>
                    <a:pt x="3198" y="1621"/>
                    <a:pt x="3086" y="1621"/>
                  </a:cubicBezTo>
                  <a:cubicBezTo>
                    <a:pt x="3041" y="1621"/>
                    <a:pt x="2993" y="1627"/>
                    <a:pt x="2943" y="1643"/>
                  </a:cubicBezTo>
                  <a:cubicBezTo>
                    <a:pt x="2770" y="1696"/>
                    <a:pt x="2712" y="1781"/>
                    <a:pt x="2680" y="1849"/>
                  </a:cubicBezTo>
                  <a:cubicBezTo>
                    <a:pt x="2646" y="1919"/>
                    <a:pt x="2674" y="2135"/>
                    <a:pt x="2674" y="2135"/>
                  </a:cubicBezTo>
                  <a:cubicBezTo>
                    <a:pt x="2674" y="2135"/>
                    <a:pt x="2620" y="2117"/>
                    <a:pt x="2508" y="2072"/>
                  </a:cubicBezTo>
                  <a:cubicBezTo>
                    <a:pt x="2397" y="2029"/>
                    <a:pt x="2292" y="2010"/>
                    <a:pt x="2259" y="2010"/>
                  </a:cubicBezTo>
                  <a:cubicBezTo>
                    <a:pt x="2225" y="2010"/>
                    <a:pt x="2039" y="1871"/>
                    <a:pt x="1905" y="1787"/>
                  </a:cubicBezTo>
                  <a:cubicBezTo>
                    <a:pt x="1769" y="1704"/>
                    <a:pt x="1535" y="1571"/>
                    <a:pt x="1449" y="1523"/>
                  </a:cubicBezTo>
                  <a:cubicBezTo>
                    <a:pt x="1361" y="1475"/>
                    <a:pt x="965" y="1248"/>
                    <a:pt x="844" y="1201"/>
                  </a:cubicBezTo>
                  <a:cubicBezTo>
                    <a:pt x="725" y="1157"/>
                    <a:pt x="419" y="1006"/>
                    <a:pt x="377" y="971"/>
                  </a:cubicBezTo>
                  <a:cubicBezTo>
                    <a:pt x="342" y="940"/>
                    <a:pt x="327" y="905"/>
                    <a:pt x="321" y="872"/>
                  </a:cubicBezTo>
                  <a:lnTo>
                    <a:pt x="321" y="872"/>
                  </a:lnTo>
                  <a:cubicBezTo>
                    <a:pt x="397" y="924"/>
                    <a:pt x="489" y="954"/>
                    <a:pt x="588" y="954"/>
                  </a:cubicBezTo>
                  <a:cubicBezTo>
                    <a:pt x="850" y="954"/>
                    <a:pt x="1064" y="741"/>
                    <a:pt x="1064" y="479"/>
                  </a:cubicBezTo>
                  <a:cubicBezTo>
                    <a:pt x="1064" y="215"/>
                    <a:pt x="850" y="1"/>
                    <a:pt x="5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1;p60">
              <a:extLst>
                <a:ext uri="{FF2B5EF4-FFF2-40B4-BE49-F238E27FC236}">
                  <a16:creationId xmlns:a16="http://schemas.microsoft.com/office/drawing/2014/main" id="{0EABD1EE-13D9-4AE9-A538-6C532CA84DA3}"/>
                </a:ext>
              </a:extLst>
            </p:cNvPr>
            <p:cNvSpPr/>
            <p:nvPr/>
          </p:nvSpPr>
          <p:spPr>
            <a:xfrm>
              <a:off x="7132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272;p60">
            <a:extLst>
              <a:ext uri="{FF2B5EF4-FFF2-40B4-BE49-F238E27FC236}">
                <a16:creationId xmlns:a16="http://schemas.microsoft.com/office/drawing/2014/main" id="{C8E9BDD6-9B75-470A-9EE7-953FBEDADBBD}"/>
              </a:ext>
            </a:extLst>
          </p:cNvPr>
          <p:cNvGrpSpPr/>
          <p:nvPr/>
        </p:nvGrpSpPr>
        <p:grpSpPr>
          <a:xfrm>
            <a:off x="1324190" y="2531572"/>
            <a:ext cx="420743" cy="669626"/>
            <a:chOff x="1423345" y="1562785"/>
            <a:chExt cx="420743" cy="669626"/>
          </a:xfrm>
          <a:solidFill>
            <a:schemeClr val="accent1">
              <a:lumMod val="50000"/>
            </a:schemeClr>
          </a:solidFill>
        </p:grpSpPr>
        <p:sp>
          <p:nvSpPr>
            <p:cNvPr id="49" name="Google Shape;1273;p60">
              <a:extLst>
                <a:ext uri="{FF2B5EF4-FFF2-40B4-BE49-F238E27FC236}">
                  <a16:creationId xmlns:a16="http://schemas.microsoft.com/office/drawing/2014/main" id="{F3C8AD52-CB5F-4FAC-B067-80D14885B926}"/>
                </a:ext>
              </a:extLst>
            </p:cNvPr>
            <p:cNvSpPr/>
            <p:nvPr/>
          </p:nvSpPr>
          <p:spPr>
            <a:xfrm>
              <a:off x="1423345" y="1606359"/>
              <a:ext cx="420743" cy="626052"/>
            </a:xfrm>
            <a:custGeom>
              <a:avLst/>
              <a:gdLst/>
              <a:ahLst/>
              <a:cxnLst/>
              <a:rect l="l" t="t" r="r" b="b"/>
              <a:pathLst>
                <a:path w="5527" h="8224" extrusionOk="0">
                  <a:moveTo>
                    <a:pt x="851" y="1091"/>
                  </a:moveTo>
                  <a:cubicBezTo>
                    <a:pt x="871" y="1091"/>
                    <a:pt x="920" y="1101"/>
                    <a:pt x="941" y="1101"/>
                  </a:cubicBezTo>
                  <a:cubicBezTo>
                    <a:pt x="944" y="1101"/>
                    <a:pt x="946" y="1101"/>
                    <a:pt x="948" y="1101"/>
                  </a:cubicBezTo>
                  <a:cubicBezTo>
                    <a:pt x="949" y="1100"/>
                    <a:pt x="949" y="1100"/>
                    <a:pt x="950" y="1100"/>
                  </a:cubicBezTo>
                  <a:cubicBezTo>
                    <a:pt x="955" y="1100"/>
                    <a:pt x="881" y="1134"/>
                    <a:pt x="857" y="1136"/>
                  </a:cubicBezTo>
                  <a:cubicBezTo>
                    <a:pt x="831" y="1137"/>
                    <a:pt x="815" y="1140"/>
                    <a:pt x="801" y="1144"/>
                  </a:cubicBezTo>
                  <a:cubicBezTo>
                    <a:pt x="800" y="1145"/>
                    <a:pt x="799" y="1145"/>
                    <a:pt x="798" y="1145"/>
                  </a:cubicBezTo>
                  <a:cubicBezTo>
                    <a:pt x="785" y="1145"/>
                    <a:pt x="781" y="1119"/>
                    <a:pt x="766" y="1118"/>
                  </a:cubicBezTo>
                  <a:cubicBezTo>
                    <a:pt x="766" y="1118"/>
                    <a:pt x="831" y="1098"/>
                    <a:pt x="843" y="1092"/>
                  </a:cubicBezTo>
                  <a:cubicBezTo>
                    <a:pt x="844" y="1091"/>
                    <a:pt x="847" y="1091"/>
                    <a:pt x="851" y="1091"/>
                  </a:cubicBezTo>
                  <a:close/>
                  <a:moveTo>
                    <a:pt x="1081" y="1187"/>
                  </a:moveTo>
                  <a:cubicBezTo>
                    <a:pt x="1089" y="1187"/>
                    <a:pt x="1096" y="1187"/>
                    <a:pt x="1101" y="1188"/>
                  </a:cubicBezTo>
                  <a:cubicBezTo>
                    <a:pt x="1128" y="1195"/>
                    <a:pt x="1236" y="1262"/>
                    <a:pt x="1271" y="1264"/>
                  </a:cubicBezTo>
                  <a:cubicBezTo>
                    <a:pt x="1303" y="1265"/>
                    <a:pt x="1407" y="1301"/>
                    <a:pt x="1445" y="1301"/>
                  </a:cubicBezTo>
                  <a:cubicBezTo>
                    <a:pt x="1449" y="1301"/>
                    <a:pt x="1452" y="1301"/>
                    <a:pt x="1455" y="1300"/>
                  </a:cubicBezTo>
                  <a:cubicBezTo>
                    <a:pt x="1461" y="1299"/>
                    <a:pt x="1468" y="1298"/>
                    <a:pt x="1476" y="1298"/>
                  </a:cubicBezTo>
                  <a:cubicBezTo>
                    <a:pt x="1501" y="1298"/>
                    <a:pt x="1531" y="1306"/>
                    <a:pt x="1539" y="1316"/>
                  </a:cubicBezTo>
                  <a:cubicBezTo>
                    <a:pt x="1539" y="1316"/>
                    <a:pt x="1798" y="1507"/>
                    <a:pt x="1844" y="1532"/>
                  </a:cubicBezTo>
                  <a:cubicBezTo>
                    <a:pt x="1888" y="1556"/>
                    <a:pt x="1955" y="1630"/>
                    <a:pt x="1964" y="1630"/>
                  </a:cubicBezTo>
                  <a:cubicBezTo>
                    <a:pt x="1964" y="1630"/>
                    <a:pt x="1964" y="1629"/>
                    <a:pt x="1964" y="1629"/>
                  </a:cubicBezTo>
                  <a:lnTo>
                    <a:pt x="1964" y="1629"/>
                  </a:lnTo>
                  <a:cubicBezTo>
                    <a:pt x="1957" y="1632"/>
                    <a:pt x="1879" y="1663"/>
                    <a:pt x="1825" y="1678"/>
                  </a:cubicBezTo>
                  <a:cubicBezTo>
                    <a:pt x="1812" y="1681"/>
                    <a:pt x="1799" y="1682"/>
                    <a:pt x="1786" y="1682"/>
                  </a:cubicBezTo>
                  <a:cubicBezTo>
                    <a:pt x="1737" y="1682"/>
                    <a:pt x="1686" y="1661"/>
                    <a:pt x="1648" y="1632"/>
                  </a:cubicBezTo>
                  <a:cubicBezTo>
                    <a:pt x="1600" y="1594"/>
                    <a:pt x="1407" y="1504"/>
                    <a:pt x="1353" y="1485"/>
                  </a:cubicBezTo>
                  <a:cubicBezTo>
                    <a:pt x="1300" y="1468"/>
                    <a:pt x="1090" y="1350"/>
                    <a:pt x="1040" y="1326"/>
                  </a:cubicBezTo>
                  <a:cubicBezTo>
                    <a:pt x="989" y="1303"/>
                    <a:pt x="884" y="1223"/>
                    <a:pt x="865" y="1213"/>
                  </a:cubicBezTo>
                  <a:cubicBezTo>
                    <a:pt x="847" y="1204"/>
                    <a:pt x="936" y="1208"/>
                    <a:pt x="956" y="1203"/>
                  </a:cubicBezTo>
                  <a:cubicBezTo>
                    <a:pt x="976" y="1197"/>
                    <a:pt x="1042" y="1187"/>
                    <a:pt x="1081" y="1187"/>
                  </a:cubicBezTo>
                  <a:close/>
                  <a:moveTo>
                    <a:pt x="574" y="1"/>
                  </a:moveTo>
                  <a:cubicBezTo>
                    <a:pt x="441" y="1"/>
                    <a:pt x="313" y="43"/>
                    <a:pt x="225" y="120"/>
                  </a:cubicBezTo>
                  <a:cubicBezTo>
                    <a:pt x="26" y="299"/>
                    <a:pt x="1" y="483"/>
                    <a:pt x="15" y="658"/>
                  </a:cubicBezTo>
                  <a:cubicBezTo>
                    <a:pt x="33" y="830"/>
                    <a:pt x="157" y="954"/>
                    <a:pt x="157" y="961"/>
                  </a:cubicBezTo>
                  <a:cubicBezTo>
                    <a:pt x="152" y="965"/>
                    <a:pt x="158" y="980"/>
                    <a:pt x="183" y="1010"/>
                  </a:cubicBezTo>
                  <a:cubicBezTo>
                    <a:pt x="209" y="1039"/>
                    <a:pt x="284" y="1077"/>
                    <a:pt x="301" y="1077"/>
                  </a:cubicBezTo>
                  <a:cubicBezTo>
                    <a:pt x="302" y="1077"/>
                    <a:pt x="302" y="1077"/>
                    <a:pt x="302" y="1077"/>
                  </a:cubicBezTo>
                  <a:cubicBezTo>
                    <a:pt x="320" y="1077"/>
                    <a:pt x="381" y="1128"/>
                    <a:pt x="406" y="1156"/>
                  </a:cubicBezTo>
                  <a:cubicBezTo>
                    <a:pt x="431" y="1182"/>
                    <a:pt x="489" y="1224"/>
                    <a:pt x="518" y="1249"/>
                  </a:cubicBezTo>
                  <a:cubicBezTo>
                    <a:pt x="549" y="1274"/>
                    <a:pt x="661" y="1357"/>
                    <a:pt x="693" y="1375"/>
                  </a:cubicBezTo>
                  <a:cubicBezTo>
                    <a:pt x="723" y="1393"/>
                    <a:pt x="809" y="1474"/>
                    <a:pt x="853" y="1520"/>
                  </a:cubicBezTo>
                  <a:cubicBezTo>
                    <a:pt x="898" y="1567"/>
                    <a:pt x="1076" y="1702"/>
                    <a:pt x="1143" y="1761"/>
                  </a:cubicBezTo>
                  <a:cubicBezTo>
                    <a:pt x="1211" y="1817"/>
                    <a:pt x="1450" y="1973"/>
                    <a:pt x="1536" y="2023"/>
                  </a:cubicBezTo>
                  <a:cubicBezTo>
                    <a:pt x="1591" y="2055"/>
                    <a:pt x="1630" y="2059"/>
                    <a:pt x="1662" y="2059"/>
                  </a:cubicBezTo>
                  <a:cubicBezTo>
                    <a:pt x="1674" y="2059"/>
                    <a:pt x="1685" y="2059"/>
                    <a:pt x="1697" y="2059"/>
                  </a:cubicBezTo>
                  <a:cubicBezTo>
                    <a:pt x="1701" y="2059"/>
                    <a:pt x="1705" y="2059"/>
                    <a:pt x="1710" y="2059"/>
                  </a:cubicBezTo>
                  <a:cubicBezTo>
                    <a:pt x="1752" y="2062"/>
                    <a:pt x="2039" y="2062"/>
                    <a:pt x="2166" y="2065"/>
                  </a:cubicBezTo>
                  <a:cubicBezTo>
                    <a:pt x="2173" y="2065"/>
                    <a:pt x="2182" y="2065"/>
                    <a:pt x="2190" y="2065"/>
                  </a:cubicBezTo>
                  <a:cubicBezTo>
                    <a:pt x="2326" y="2065"/>
                    <a:pt x="2576" y="2045"/>
                    <a:pt x="2616" y="2031"/>
                  </a:cubicBezTo>
                  <a:cubicBezTo>
                    <a:pt x="2647" y="2022"/>
                    <a:pt x="2721" y="2003"/>
                    <a:pt x="2760" y="2003"/>
                  </a:cubicBezTo>
                  <a:cubicBezTo>
                    <a:pt x="2773" y="2003"/>
                    <a:pt x="2783" y="2005"/>
                    <a:pt x="2785" y="2011"/>
                  </a:cubicBezTo>
                  <a:cubicBezTo>
                    <a:pt x="2790" y="2031"/>
                    <a:pt x="2798" y="2036"/>
                    <a:pt x="2811" y="2052"/>
                  </a:cubicBezTo>
                  <a:cubicBezTo>
                    <a:pt x="2824" y="2069"/>
                    <a:pt x="2840" y="2115"/>
                    <a:pt x="2862" y="2173"/>
                  </a:cubicBezTo>
                  <a:cubicBezTo>
                    <a:pt x="2884" y="2230"/>
                    <a:pt x="2986" y="2554"/>
                    <a:pt x="2997" y="2591"/>
                  </a:cubicBezTo>
                  <a:cubicBezTo>
                    <a:pt x="3008" y="2627"/>
                    <a:pt x="3041" y="2924"/>
                    <a:pt x="3034" y="2943"/>
                  </a:cubicBezTo>
                  <a:cubicBezTo>
                    <a:pt x="3025" y="2962"/>
                    <a:pt x="3044" y="2967"/>
                    <a:pt x="3059" y="3015"/>
                  </a:cubicBezTo>
                  <a:cubicBezTo>
                    <a:pt x="3073" y="3063"/>
                    <a:pt x="3041" y="3292"/>
                    <a:pt x="3012" y="3357"/>
                  </a:cubicBezTo>
                  <a:cubicBezTo>
                    <a:pt x="2984" y="3421"/>
                    <a:pt x="3063" y="3493"/>
                    <a:pt x="3105" y="3522"/>
                  </a:cubicBezTo>
                  <a:cubicBezTo>
                    <a:pt x="3136" y="3545"/>
                    <a:pt x="3113" y="3568"/>
                    <a:pt x="3077" y="3568"/>
                  </a:cubicBezTo>
                  <a:cubicBezTo>
                    <a:pt x="3065" y="3568"/>
                    <a:pt x="3051" y="3565"/>
                    <a:pt x="3038" y="3560"/>
                  </a:cubicBezTo>
                  <a:cubicBezTo>
                    <a:pt x="3036" y="3559"/>
                    <a:pt x="3033" y="3558"/>
                    <a:pt x="3031" y="3558"/>
                  </a:cubicBezTo>
                  <a:cubicBezTo>
                    <a:pt x="2978" y="3558"/>
                    <a:pt x="2943" y="3786"/>
                    <a:pt x="2933" y="3820"/>
                  </a:cubicBezTo>
                  <a:cubicBezTo>
                    <a:pt x="2923" y="3858"/>
                    <a:pt x="2772" y="3877"/>
                    <a:pt x="2715" y="3895"/>
                  </a:cubicBezTo>
                  <a:cubicBezTo>
                    <a:pt x="2658" y="3911"/>
                    <a:pt x="2474" y="4099"/>
                    <a:pt x="2460" y="4133"/>
                  </a:cubicBezTo>
                  <a:cubicBezTo>
                    <a:pt x="2444" y="4168"/>
                    <a:pt x="2335" y="4291"/>
                    <a:pt x="2286" y="4321"/>
                  </a:cubicBezTo>
                  <a:cubicBezTo>
                    <a:pt x="2238" y="4353"/>
                    <a:pt x="2279" y="4394"/>
                    <a:pt x="2279" y="4394"/>
                  </a:cubicBezTo>
                  <a:cubicBezTo>
                    <a:pt x="2279" y="4394"/>
                    <a:pt x="2155" y="4553"/>
                    <a:pt x="2103" y="4632"/>
                  </a:cubicBezTo>
                  <a:cubicBezTo>
                    <a:pt x="2050" y="4710"/>
                    <a:pt x="1973" y="4933"/>
                    <a:pt x="1975" y="4999"/>
                  </a:cubicBezTo>
                  <a:cubicBezTo>
                    <a:pt x="1978" y="5064"/>
                    <a:pt x="2072" y="5236"/>
                    <a:pt x="2109" y="5350"/>
                  </a:cubicBezTo>
                  <a:cubicBezTo>
                    <a:pt x="2144" y="5463"/>
                    <a:pt x="2253" y="5632"/>
                    <a:pt x="2291" y="5685"/>
                  </a:cubicBezTo>
                  <a:cubicBezTo>
                    <a:pt x="2326" y="5739"/>
                    <a:pt x="2504" y="5915"/>
                    <a:pt x="2550" y="5966"/>
                  </a:cubicBezTo>
                  <a:cubicBezTo>
                    <a:pt x="2597" y="6018"/>
                    <a:pt x="2689" y="6173"/>
                    <a:pt x="2700" y="6193"/>
                  </a:cubicBezTo>
                  <a:cubicBezTo>
                    <a:pt x="2713" y="6214"/>
                    <a:pt x="2707" y="6215"/>
                    <a:pt x="2691" y="6230"/>
                  </a:cubicBezTo>
                  <a:cubicBezTo>
                    <a:pt x="2675" y="6244"/>
                    <a:pt x="2683" y="6266"/>
                    <a:pt x="2672" y="6278"/>
                  </a:cubicBezTo>
                  <a:cubicBezTo>
                    <a:pt x="2661" y="6289"/>
                    <a:pt x="2638" y="6327"/>
                    <a:pt x="2635" y="6352"/>
                  </a:cubicBezTo>
                  <a:cubicBezTo>
                    <a:pt x="2632" y="6377"/>
                    <a:pt x="2493" y="6562"/>
                    <a:pt x="2483" y="6608"/>
                  </a:cubicBezTo>
                  <a:cubicBezTo>
                    <a:pt x="2473" y="6654"/>
                    <a:pt x="2444" y="6723"/>
                    <a:pt x="2358" y="6786"/>
                  </a:cubicBezTo>
                  <a:cubicBezTo>
                    <a:pt x="2269" y="6849"/>
                    <a:pt x="2164" y="7048"/>
                    <a:pt x="2164" y="7104"/>
                  </a:cubicBezTo>
                  <a:cubicBezTo>
                    <a:pt x="2163" y="7160"/>
                    <a:pt x="2240" y="7193"/>
                    <a:pt x="2361" y="7200"/>
                  </a:cubicBezTo>
                  <a:cubicBezTo>
                    <a:pt x="2366" y="7200"/>
                    <a:pt x="2372" y="7200"/>
                    <a:pt x="2378" y="7200"/>
                  </a:cubicBezTo>
                  <a:cubicBezTo>
                    <a:pt x="2499" y="7200"/>
                    <a:pt x="2676" y="7119"/>
                    <a:pt x="2779" y="7044"/>
                  </a:cubicBezTo>
                  <a:cubicBezTo>
                    <a:pt x="2885" y="6964"/>
                    <a:pt x="2967" y="6807"/>
                    <a:pt x="3000" y="6782"/>
                  </a:cubicBezTo>
                  <a:cubicBezTo>
                    <a:pt x="3035" y="6757"/>
                    <a:pt x="3182" y="6740"/>
                    <a:pt x="3274" y="6686"/>
                  </a:cubicBezTo>
                  <a:cubicBezTo>
                    <a:pt x="3366" y="6630"/>
                    <a:pt x="3401" y="6528"/>
                    <a:pt x="3391" y="6455"/>
                  </a:cubicBezTo>
                  <a:cubicBezTo>
                    <a:pt x="3379" y="6383"/>
                    <a:pt x="3227" y="6168"/>
                    <a:pt x="3198" y="6134"/>
                  </a:cubicBezTo>
                  <a:cubicBezTo>
                    <a:pt x="3169" y="6099"/>
                    <a:pt x="3080" y="6072"/>
                    <a:pt x="3061" y="6069"/>
                  </a:cubicBezTo>
                  <a:cubicBezTo>
                    <a:pt x="3042" y="6068"/>
                    <a:pt x="2968" y="5924"/>
                    <a:pt x="2948" y="5882"/>
                  </a:cubicBezTo>
                  <a:cubicBezTo>
                    <a:pt x="2927" y="5839"/>
                    <a:pt x="2871" y="5708"/>
                    <a:pt x="2868" y="5675"/>
                  </a:cubicBezTo>
                  <a:cubicBezTo>
                    <a:pt x="2866" y="5643"/>
                    <a:pt x="2857" y="5554"/>
                    <a:pt x="2828" y="5449"/>
                  </a:cubicBezTo>
                  <a:cubicBezTo>
                    <a:pt x="2798" y="5344"/>
                    <a:pt x="2689" y="5210"/>
                    <a:pt x="2658" y="5172"/>
                  </a:cubicBezTo>
                  <a:cubicBezTo>
                    <a:pt x="2627" y="5133"/>
                    <a:pt x="2581" y="5077"/>
                    <a:pt x="2610" y="5067"/>
                  </a:cubicBezTo>
                  <a:cubicBezTo>
                    <a:pt x="2639" y="5058"/>
                    <a:pt x="2709" y="4991"/>
                    <a:pt x="2737" y="4983"/>
                  </a:cubicBezTo>
                  <a:cubicBezTo>
                    <a:pt x="2742" y="4981"/>
                    <a:pt x="2746" y="4980"/>
                    <a:pt x="2750" y="4980"/>
                  </a:cubicBezTo>
                  <a:cubicBezTo>
                    <a:pt x="2766" y="4980"/>
                    <a:pt x="2772" y="4993"/>
                    <a:pt x="2788" y="4997"/>
                  </a:cubicBezTo>
                  <a:cubicBezTo>
                    <a:pt x="2805" y="5005"/>
                    <a:pt x="2825" y="5038"/>
                    <a:pt x="2872" y="5063"/>
                  </a:cubicBezTo>
                  <a:cubicBezTo>
                    <a:pt x="2888" y="5072"/>
                    <a:pt x="2911" y="5076"/>
                    <a:pt x="2936" y="5076"/>
                  </a:cubicBezTo>
                  <a:cubicBezTo>
                    <a:pt x="2984" y="5076"/>
                    <a:pt x="3039" y="5064"/>
                    <a:pt x="3070" y="5054"/>
                  </a:cubicBezTo>
                  <a:cubicBezTo>
                    <a:pt x="3118" y="5040"/>
                    <a:pt x="3261" y="4939"/>
                    <a:pt x="3316" y="4920"/>
                  </a:cubicBezTo>
                  <a:cubicBezTo>
                    <a:pt x="3325" y="4917"/>
                    <a:pt x="3333" y="4916"/>
                    <a:pt x="3340" y="4916"/>
                  </a:cubicBezTo>
                  <a:cubicBezTo>
                    <a:pt x="3377" y="4916"/>
                    <a:pt x="3386" y="4957"/>
                    <a:pt x="3402" y="4986"/>
                  </a:cubicBezTo>
                  <a:cubicBezTo>
                    <a:pt x="3421" y="5021"/>
                    <a:pt x="3421" y="5050"/>
                    <a:pt x="3424" y="5114"/>
                  </a:cubicBezTo>
                  <a:cubicBezTo>
                    <a:pt x="3426" y="5178"/>
                    <a:pt x="3622" y="5341"/>
                    <a:pt x="3646" y="5395"/>
                  </a:cubicBezTo>
                  <a:cubicBezTo>
                    <a:pt x="3667" y="5447"/>
                    <a:pt x="3654" y="5469"/>
                    <a:pt x="3637" y="5510"/>
                  </a:cubicBezTo>
                  <a:cubicBezTo>
                    <a:pt x="3619" y="5551"/>
                    <a:pt x="3657" y="5576"/>
                    <a:pt x="3673" y="5590"/>
                  </a:cubicBezTo>
                  <a:cubicBezTo>
                    <a:pt x="3691" y="5606"/>
                    <a:pt x="3739" y="5816"/>
                    <a:pt x="3755" y="5890"/>
                  </a:cubicBezTo>
                  <a:cubicBezTo>
                    <a:pt x="3769" y="5963"/>
                    <a:pt x="3871" y="6005"/>
                    <a:pt x="3889" y="6049"/>
                  </a:cubicBezTo>
                  <a:cubicBezTo>
                    <a:pt x="3906" y="6091"/>
                    <a:pt x="3992" y="6252"/>
                    <a:pt x="4032" y="6346"/>
                  </a:cubicBezTo>
                  <a:cubicBezTo>
                    <a:pt x="4071" y="6441"/>
                    <a:pt x="4268" y="6575"/>
                    <a:pt x="4297" y="6598"/>
                  </a:cubicBezTo>
                  <a:cubicBezTo>
                    <a:pt x="4326" y="6620"/>
                    <a:pt x="4547" y="6922"/>
                    <a:pt x="4608" y="6996"/>
                  </a:cubicBezTo>
                  <a:cubicBezTo>
                    <a:pt x="4668" y="7070"/>
                    <a:pt x="4791" y="7219"/>
                    <a:pt x="4804" y="7245"/>
                  </a:cubicBezTo>
                  <a:cubicBezTo>
                    <a:pt x="4815" y="7271"/>
                    <a:pt x="4823" y="7297"/>
                    <a:pt x="4808" y="7308"/>
                  </a:cubicBezTo>
                  <a:cubicBezTo>
                    <a:pt x="4792" y="7319"/>
                    <a:pt x="4812" y="7344"/>
                    <a:pt x="4815" y="7356"/>
                  </a:cubicBezTo>
                  <a:cubicBezTo>
                    <a:pt x="4820" y="7366"/>
                    <a:pt x="4796" y="7424"/>
                    <a:pt x="4776" y="7456"/>
                  </a:cubicBezTo>
                  <a:cubicBezTo>
                    <a:pt x="4757" y="7488"/>
                    <a:pt x="4775" y="7522"/>
                    <a:pt x="4814" y="7551"/>
                  </a:cubicBezTo>
                  <a:cubicBezTo>
                    <a:pt x="4853" y="7579"/>
                    <a:pt x="4856" y="7596"/>
                    <a:pt x="4875" y="7670"/>
                  </a:cubicBezTo>
                  <a:cubicBezTo>
                    <a:pt x="4894" y="7745"/>
                    <a:pt x="4868" y="7970"/>
                    <a:pt x="4897" y="8104"/>
                  </a:cubicBezTo>
                  <a:cubicBezTo>
                    <a:pt x="4915" y="8187"/>
                    <a:pt x="4970" y="8224"/>
                    <a:pt x="5044" y="8224"/>
                  </a:cubicBezTo>
                  <a:cubicBezTo>
                    <a:pt x="5090" y="8224"/>
                    <a:pt x="5143" y="8209"/>
                    <a:pt x="5200" y="8183"/>
                  </a:cubicBezTo>
                  <a:cubicBezTo>
                    <a:pt x="5347" y="8115"/>
                    <a:pt x="5408" y="7912"/>
                    <a:pt x="5434" y="7791"/>
                  </a:cubicBezTo>
                  <a:cubicBezTo>
                    <a:pt x="5462" y="7670"/>
                    <a:pt x="5421" y="7501"/>
                    <a:pt x="5421" y="7485"/>
                  </a:cubicBezTo>
                  <a:cubicBezTo>
                    <a:pt x="5420" y="7471"/>
                    <a:pt x="5456" y="7380"/>
                    <a:pt x="5480" y="7345"/>
                  </a:cubicBezTo>
                  <a:cubicBezTo>
                    <a:pt x="5503" y="7311"/>
                    <a:pt x="5517" y="7254"/>
                    <a:pt x="5522" y="7155"/>
                  </a:cubicBezTo>
                  <a:cubicBezTo>
                    <a:pt x="5526" y="7059"/>
                    <a:pt x="5430" y="7016"/>
                    <a:pt x="5328" y="6993"/>
                  </a:cubicBezTo>
                  <a:cubicBezTo>
                    <a:pt x="5276" y="6981"/>
                    <a:pt x="5210" y="6975"/>
                    <a:pt x="5164" y="6975"/>
                  </a:cubicBezTo>
                  <a:cubicBezTo>
                    <a:pt x="5135" y="6975"/>
                    <a:pt x="5114" y="6977"/>
                    <a:pt x="5110" y="6981"/>
                  </a:cubicBezTo>
                  <a:cubicBezTo>
                    <a:pt x="5105" y="6987"/>
                    <a:pt x="5092" y="6992"/>
                    <a:pt x="5079" y="6992"/>
                  </a:cubicBezTo>
                  <a:cubicBezTo>
                    <a:pt x="5066" y="6992"/>
                    <a:pt x="5051" y="6987"/>
                    <a:pt x="5044" y="6970"/>
                  </a:cubicBezTo>
                  <a:cubicBezTo>
                    <a:pt x="5029" y="6936"/>
                    <a:pt x="4948" y="6662"/>
                    <a:pt x="4916" y="6568"/>
                  </a:cubicBezTo>
                  <a:cubicBezTo>
                    <a:pt x="4884" y="6473"/>
                    <a:pt x="4792" y="6355"/>
                    <a:pt x="4731" y="6310"/>
                  </a:cubicBezTo>
                  <a:cubicBezTo>
                    <a:pt x="4671" y="6263"/>
                    <a:pt x="4552" y="6142"/>
                    <a:pt x="4530" y="6116"/>
                  </a:cubicBezTo>
                  <a:cubicBezTo>
                    <a:pt x="4511" y="6090"/>
                    <a:pt x="4493" y="6016"/>
                    <a:pt x="4489" y="5988"/>
                  </a:cubicBezTo>
                  <a:cubicBezTo>
                    <a:pt x="4485" y="5962"/>
                    <a:pt x="4489" y="5908"/>
                    <a:pt x="4495" y="5908"/>
                  </a:cubicBezTo>
                  <a:cubicBezTo>
                    <a:pt x="4501" y="5908"/>
                    <a:pt x="4511" y="5898"/>
                    <a:pt x="4506" y="5874"/>
                  </a:cubicBezTo>
                  <a:cubicBezTo>
                    <a:pt x="4501" y="5852"/>
                    <a:pt x="4512" y="5549"/>
                    <a:pt x="4527" y="5487"/>
                  </a:cubicBezTo>
                  <a:cubicBezTo>
                    <a:pt x="4541" y="5424"/>
                    <a:pt x="4543" y="5038"/>
                    <a:pt x="4568" y="4933"/>
                  </a:cubicBezTo>
                  <a:cubicBezTo>
                    <a:pt x="4591" y="4827"/>
                    <a:pt x="4544" y="4677"/>
                    <a:pt x="4533" y="4629"/>
                  </a:cubicBezTo>
                  <a:cubicBezTo>
                    <a:pt x="4522" y="4581"/>
                    <a:pt x="4563" y="4358"/>
                    <a:pt x="4573" y="4291"/>
                  </a:cubicBezTo>
                  <a:cubicBezTo>
                    <a:pt x="4582" y="4224"/>
                    <a:pt x="4537" y="4061"/>
                    <a:pt x="4530" y="4042"/>
                  </a:cubicBezTo>
                  <a:cubicBezTo>
                    <a:pt x="4525" y="4024"/>
                    <a:pt x="4541" y="4036"/>
                    <a:pt x="4608" y="4023"/>
                  </a:cubicBezTo>
                  <a:cubicBezTo>
                    <a:pt x="4677" y="4010"/>
                    <a:pt x="4744" y="3957"/>
                    <a:pt x="4770" y="3880"/>
                  </a:cubicBezTo>
                  <a:cubicBezTo>
                    <a:pt x="4796" y="3804"/>
                    <a:pt x="4712" y="3682"/>
                    <a:pt x="4700" y="3629"/>
                  </a:cubicBezTo>
                  <a:cubicBezTo>
                    <a:pt x="4690" y="3580"/>
                    <a:pt x="4522" y="3286"/>
                    <a:pt x="4492" y="3251"/>
                  </a:cubicBezTo>
                  <a:cubicBezTo>
                    <a:pt x="4463" y="3216"/>
                    <a:pt x="4437" y="3153"/>
                    <a:pt x="4447" y="3133"/>
                  </a:cubicBezTo>
                  <a:cubicBezTo>
                    <a:pt x="4455" y="3111"/>
                    <a:pt x="4458" y="2971"/>
                    <a:pt x="4451" y="2946"/>
                  </a:cubicBezTo>
                  <a:cubicBezTo>
                    <a:pt x="4444" y="2923"/>
                    <a:pt x="4450" y="2782"/>
                    <a:pt x="4461" y="2757"/>
                  </a:cubicBezTo>
                  <a:cubicBezTo>
                    <a:pt x="4472" y="2731"/>
                    <a:pt x="4480" y="2605"/>
                    <a:pt x="4479" y="2530"/>
                  </a:cubicBezTo>
                  <a:cubicBezTo>
                    <a:pt x="4477" y="2454"/>
                    <a:pt x="4352" y="2154"/>
                    <a:pt x="4343" y="2090"/>
                  </a:cubicBezTo>
                  <a:cubicBezTo>
                    <a:pt x="4333" y="2024"/>
                    <a:pt x="4259" y="1819"/>
                    <a:pt x="4189" y="1663"/>
                  </a:cubicBezTo>
                  <a:cubicBezTo>
                    <a:pt x="4119" y="1507"/>
                    <a:pt x="3915" y="1393"/>
                    <a:pt x="3915" y="1393"/>
                  </a:cubicBezTo>
                  <a:cubicBezTo>
                    <a:pt x="3914" y="1394"/>
                    <a:pt x="3913" y="1394"/>
                    <a:pt x="3912" y="1394"/>
                  </a:cubicBezTo>
                  <a:cubicBezTo>
                    <a:pt x="3901" y="1394"/>
                    <a:pt x="3880" y="1369"/>
                    <a:pt x="3895" y="1369"/>
                  </a:cubicBezTo>
                  <a:cubicBezTo>
                    <a:pt x="3911" y="1367"/>
                    <a:pt x="3918" y="1326"/>
                    <a:pt x="3922" y="1267"/>
                  </a:cubicBezTo>
                  <a:cubicBezTo>
                    <a:pt x="3925" y="1207"/>
                    <a:pt x="3966" y="1136"/>
                    <a:pt x="4049" y="914"/>
                  </a:cubicBezTo>
                  <a:cubicBezTo>
                    <a:pt x="4131" y="694"/>
                    <a:pt x="3863" y="502"/>
                    <a:pt x="3720" y="450"/>
                  </a:cubicBezTo>
                  <a:cubicBezTo>
                    <a:pt x="3686" y="437"/>
                    <a:pt x="3643" y="432"/>
                    <a:pt x="3598" y="432"/>
                  </a:cubicBezTo>
                  <a:cubicBezTo>
                    <a:pt x="3453" y="432"/>
                    <a:pt x="3278" y="481"/>
                    <a:pt x="3229" y="487"/>
                  </a:cubicBezTo>
                  <a:cubicBezTo>
                    <a:pt x="3165" y="495"/>
                    <a:pt x="3146" y="589"/>
                    <a:pt x="3152" y="616"/>
                  </a:cubicBezTo>
                  <a:cubicBezTo>
                    <a:pt x="3158" y="642"/>
                    <a:pt x="3117" y="712"/>
                    <a:pt x="3091" y="755"/>
                  </a:cubicBezTo>
                  <a:cubicBezTo>
                    <a:pt x="3063" y="798"/>
                    <a:pt x="3089" y="834"/>
                    <a:pt x="3095" y="856"/>
                  </a:cubicBezTo>
                  <a:cubicBezTo>
                    <a:pt x="3102" y="878"/>
                    <a:pt x="3072" y="903"/>
                    <a:pt x="3000" y="958"/>
                  </a:cubicBezTo>
                  <a:cubicBezTo>
                    <a:pt x="2929" y="1012"/>
                    <a:pt x="2962" y="1044"/>
                    <a:pt x="2981" y="1057"/>
                  </a:cubicBezTo>
                  <a:cubicBezTo>
                    <a:pt x="3000" y="1072"/>
                    <a:pt x="3000" y="1108"/>
                    <a:pt x="2981" y="1139"/>
                  </a:cubicBezTo>
                  <a:cubicBezTo>
                    <a:pt x="2962" y="1168"/>
                    <a:pt x="2970" y="1198"/>
                    <a:pt x="2986" y="1223"/>
                  </a:cubicBezTo>
                  <a:cubicBezTo>
                    <a:pt x="3002" y="1246"/>
                    <a:pt x="2978" y="1258"/>
                    <a:pt x="2954" y="1275"/>
                  </a:cubicBezTo>
                  <a:cubicBezTo>
                    <a:pt x="2929" y="1293"/>
                    <a:pt x="2955" y="1331"/>
                    <a:pt x="2977" y="1356"/>
                  </a:cubicBezTo>
                  <a:cubicBezTo>
                    <a:pt x="2999" y="1382"/>
                    <a:pt x="2965" y="1431"/>
                    <a:pt x="2965" y="1431"/>
                  </a:cubicBezTo>
                  <a:cubicBezTo>
                    <a:pt x="2965" y="1431"/>
                    <a:pt x="2917" y="1431"/>
                    <a:pt x="2833" y="1436"/>
                  </a:cubicBezTo>
                  <a:cubicBezTo>
                    <a:pt x="2747" y="1440"/>
                    <a:pt x="2571" y="1494"/>
                    <a:pt x="2559" y="1498"/>
                  </a:cubicBezTo>
                  <a:cubicBezTo>
                    <a:pt x="2558" y="1498"/>
                    <a:pt x="2557" y="1499"/>
                    <a:pt x="2556" y="1499"/>
                  </a:cubicBezTo>
                  <a:cubicBezTo>
                    <a:pt x="2539" y="1499"/>
                    <a:pt x="2478" y="1475"/>
                    <a:pt x="2435" y="1446"/>
                  </a:cubicBezTo>
                  <a:cubicBezTo>
                    <a:pt x="2388" y="1414"/>
                    <a:pt x="2228" y="1375"/>
                    <a:pt x="2168" y="1348"/>
                  </a:cubicBezTo>
                  <a:cubicBezTo>
                    <a:pt x="2109" y="1324"/>
                    <a:pt x="1729" y="1141"/>
                    <a:pt x="1688" y="1124"/>
                  </a:cubicBezTo>
                  <a:cubicBezTo>
                    <a:pt x="1646" y="1106"/>
                    <a:pt x="1544" y="1088"/>
                    <a:pt x="1526" y="1069"/>
                  </a:cubicBezTo>
                  <a:cubicBezTo>
                    <a:pt x="1509" y="1050"/>
                    <a:pt x="1315" y="939"/>
                    <a:pt x="1306" y="938"/>
                  </a:cubicBezTo>
                  <a:cubicBezTo>
                    <a:pt x="1297" y="936"/>
                    <a:pt x="1312" y="916"/>
                    <a:pt x="1290" y="894"/>
                  </a:cubicBezTo>
                  <a:cubicBezTo>
                    <a:pt x="1285" y="888"/>
                    <a:pt x="1278" y="887"/>
                    <a:pt x="1271" y="887"/>
                  </a:cubicBezTo>
                  <a:cubicBezTo>
                    <a:pt x="1256" y="887"/>
                    <a:pt x="1237" y="896"/>
                    <a:pt x="1220" y="896"/>
                  </a:cubicBezTo>
                  <a:cubicBezTo>
                    <a:pt x="1216" y="896"/>
                    <a:pt x="1211" y="895"/>
                    <a:pt x="1207" y="894"/>
                  </a:cubicBezTo>
                  <a:cubicBezTo>
                    <a:pt x="1179" y="884"/>
                    <a:pt x="1101" y="841"/>
                    <a:pt x="1101" y="841"/>
                  </a:cubicBezTo>
                  <a:cubicBezTo>
                    <a:pt x="1101" y="841"/>
                    <a:pt x="1105" y="820"/>
                    <a:pt x="1123" y="771"/>
                  </a:cubicBezTo>
                  <a:cubicBezTo>
                    <a:pt x="1140" y="725"/>
                    <a:pt x="1219" y="505"/>
                    <a:pt x="1031" y="228"/>
                  </a:cubicBezTo>
                  <a:cubicBezTo>
                    <a:pt x="925" y="72"/>
                    <a:pt x="746" y="1"/>
                    <a:pt x="5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4;p60">
              <a:extLst>
                <a:ext uri="{FF2B5EF4-FFF2-40B4-BE49-F238E27FC236}">
                  <a16:creationId xmlns:a16="http://schemas.microsoft.com/office/drawing/2014/main" id="{F59ECEAC-CC95-4ECF-BB6E-32C4A0D355D9}"/>
                </a:ext>
              </a:extLst>
            </p:cNvPr>
            <p:cNvSpPr/>
            <p:nvPr/>
          </p:nvSpPr>
          <p:spPr>
            <a:xfrm>
              <a:off x="1423360" y="156278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275;p60">
            <a:extLst>
              <a:ext uri="{FF2B5EF4-FFF2-40B4-BE49-F238E27FC236}">
                <a16:creationId xmlns:a16="http://schemas.microsoft.com/office/drawing/2014/main" id="{03AF2499-A6EF-4A04-8625-7C6FB5CAC7FC}"/>
              </a:ext>
            </a:extLst>
          </p:cNvPr>
          <p:cNvGrpSpPr/>
          <p:nvPr/>
        </p:nvGrpSpPr>
        <p:grpSpPr>
          <a:xfrm>
            <a:off x="1335189" y="4522140"/>
            <a:ext cx="367303" cy="640820"/>
            <a:chOff x="3065592" y="1598975"/>
            <a:chExt cx="367303" cy="640820"/>
          </a:xfrm>
          <a:solidFill>
            <a:schemeClr val="accent1">
              <a:lumMod val="50000"/>
            </a:schemeClr>
          </a:solidFill>
        </p:grpSpPr>
        <p:sp>
          <p:nvSpPr>
            <p:cNvPr id="53" name="Google Shape;1276;p60">
              <a:extLst>
                <a:ext uri="{FF2B5EF4-FFF2-40B4-BE49-F238E27FC236}">
                  <a16:creationId xmlns:a16="http://schemas.microsoft.com/office/drawing/2014/main" id="{8C0DC07D-1EC6-4970-8E65-A88E190B1A5C}"/>
                </a:ext>
              </a:extLst>
            </p:cNvPr>
            <p:cNvSpPr/>
            <p:nvPr/>
          </p:nvSpPr>
          <p:spPr>
            <a:xfrm>
              <a:off x="3065592" y="1598975"/>
              <a:ext cx="367303" cy="640820"/>
            </a:xfrm>
            <a:custGeom>
              <a:avLst/>
              <a:gdLst/>
              <a:ahLst/>
              <a:cxnLst/>
              <a:rect l="l" t="t" r="r" b="b"/>
              <a:pathLst>
                <a:path w="4825" h="8418" extrusionOk="0">
                  <a:moveTo>
                    <a:pt x="763" y="3204"/>
                  </a:moveTo>
                  <a:cubicBezTo>
                    <a:pt x="766" y="3204"/>
                    <a:pt x="768" y="3207"/>
                    <a:pt x="768" y="3215"/>
                  </a:cubicBezTo>
                  <a:cubicBezTo>
                    <a:pt x="768" y="3250"/>
                    <a:pt x="758" y="3331"/>
                    <a:pt x="758" y="3404"/>
                  </a:cubicBezTo>
                  <a:cubicBezTo>
                    <a:pt x="758" y="3477"/>
                    <a:pt x="851" y="3570"/>
                    <a:pt x="854" y="3649"/>
                  </a:cubicBezTo>
                  <a:cubicBezTo>
                    <a:pt x="859" y="3727"/>
                    <a:pt x="810" y="3869"/>
                    <a:pt x="810" y="3869"/>
                  </a:cubicBezTo>
                  <a:cubicBezTo>
                    <a:pt x="809" y="3869"/>
                    <a:pt x="808" y="3870"/>
                    <a:pt x="807" y="3870"/>
                  </a:cubicBezTo>
                  <a:cubicBezTo>
                    <a:pt x="785" y="3870"/>
                    <a:pt x="741" y="3779"/>
                    <a:pt x="724" y="3710"/>
                  </a:cubicBezTo>
                  <a:cubicBezTo>
                    <a:pt x="706" y="3639"/>
                    <a:pt x="583" y="3422"/>
                    <a:pt x="576" y="3376"/>
                  </a:cubicBezTo>
                  <a:cubicBezTo>
                    <a:pt x="569" y="3331"/>
                    <a:pt x="627" y="3304"/>
                    <a:pt x="679" y="3270"/>
                  </a:cubicBezTo>
                  <a:cubicBezTo>
                    <a:pt x="719" y="3243"/>
                    <a:pt x="751" y="3204"/>
                    <a:pt x="763" y="3204"/>
                  </a:cubicBezTo>
                  <a:close/>
                  <a:moveTo>
                    <a:pt x="1844" y="1"/>
                  </a:moveTo>
                  <a:cubicBezTo>
                    <a:pt x="1808" y="1"/>
                    <a:pt x="1775" y="5"/>
                    <a:pt x="1746" y="13"/>
                  </a:cubicBezTo>
                  <a:cubicBezTo>
                    <a:pt x="1558" y="64"/>
                    <a:pt x="1440" y="282"/>
                    <a:pt x="1424" y="383"/>
                  </a:cubicBezTo>
                  <a:cubicBezTo>
                    <a:pt x="1409" y="483"/>
                    <a:pt x="1422" y="655"/>
                    <a:pt x="1430" y="702"/>
                  </a:cubicBezTo>
                  <a:cubicBezTo>
                    <a:pt x="1435" y="749"/>
                    <a:pt x="1428" y="826"/>
                    <a:pt x="1440" y="901"/>
                  </a:cubicBezTo>
                  <a:cubicBezTo>
                    <a:pt x="1451" y="980"/>
                    <a:pt x="1492" y="1041"/>
                    <a:pt x="1488" y="1065"/>
                  </a:cubicBezTo>
                  <a:cubicBezTo>
                    <a:pt x="1482" y="1088"/>
                    <a:pt x="1368" y="1086"/>
                    <a:pt x="1328" y="1092"/>
                  </a:cubicBezTo>
                  <a:cubicBezTo>
                    <a:pt x="1285" y="1100"/>
                    <a:pt x="1234" y="1177"/>
                    <a:pt x="1226" y="1204"/>
                  </a:cubicBezTo>
                  <a:cubicBezTo>
                    <a:pt x="1215" y="1231"/>
                    <a:pt x="1099" y="1267"/>
                    <a:pt x="1049" y="1292"/>
                  </a:cubicBezTo>
                  <a:cubicBezTo>
                    <a:pt x="1001" y="1317"/>
                    <a:pt x="918" y="1458"/>
                    <a:pt x="870" y="1526"/>
                  </a:cubicBezTo>
                  <a:cubicBezTo>
                    <a:pt x="824" y="1595"/>
                    <a:pt x="611" y="1650"/>
                    <a:pt x="519" y="1679"/>
                  </a:cubicBezTo>
                  <a:cubicBezTo>
                    <a:pt x="427" y="1707"/>
                    <a:pt x="516" y="2080"/>
                    <a:pt x="541" y="2132"/>
                  </a:cubicBezTo>
                  <a:cubicBezTo>
                    <a:pt x="567" y="2183"/>
                    <a:pt x="563" y="2229"/>
                    <a:pt x="547" y="2253"/>
                  </a:cubicBezTo>
                  <a:cubicBezTo>
                    <a:pt x="529" y="2275"/>
                    <a:pt x="502" y="2330"/>
                    <a:pt x="467" y="2392"/>
                  </a:cubicBezTo>
                  <a:cubicBezTo>
                    <a:pt x="429" y="2451"/>
                    <a:pt x="226" y="2816"/>
                    <a:pt x="152" y="2954"/>
                  </a:cubicBezTo>
                  <a:cubicBezTo>
                    <a:pt x="76" y="3094"/>
                    <a:pt x="44" y="3292"/>
                    <a:pt x="22" y="3407"/>
                  </a:cubicBezTo>
                  <a:cubicBezTo>
                    <a:pt x="1" y="3522"/>
                    <a:pt x="76" y="3630"/>
                    <a:pt x="100" y="3672"/>
                  </a:cubicBezTo>
                  <a:cubicBezTo>
                    <a:pt x="123" y="3714"/>
                    <a:pt x="210" y="3808"/>
                    <a:pt x="244" y="3859"/>
                  </a:cubicBezTo>
                  <a:cubicBezTo>
                    <a:pt x="277" y="3908"/>
                    <a:pt x="314" y="3943"/>
                    <a:pt x="350" y="3998"/>
                  </a:cubicBezTo>
                  <a:cubicBezTo>
                    <a:pt x="387" y="4054"/>
                    <a:pt x="491" y="4140"/>
                    <a:pt x="515" y="4164"/>
                  </a:cubicBezTo>
                  <a:cubicBezTo>
                    <a:pt x="538" y="4189"/>
                    <a:pt x="614" y="4261"/>
                    <a:pt x="636" y="4304"/>
                  </a:cubicBezTo>
                  <a:cubicBezTo>
                    <a:pt x="660" y="4348"/>
                    <a:pt x="743" y="4434"/>
                    <a:pt x="768" y="4462"/>
                  </a:cubicBezTo>
                  <a:cubicBezTo>
                    <a:pt x="793" y="4491"/>
                    <a:pt x="863" y="4587"/>
                    <a:pt x="873" y="4606"/>
                  </a:cubicBezTo>
                  <a:cubicBezTo>
                    <a:pt x="883" y="4625"/>
                    <a:pt x="892" y="4626"/>
                    <a:pt x="891" y="4648"/>
                  </a:cubicBezTo>
                  <a:cubicBezTo>
                    <a:pt x="889" y="4668"/>
                    <a:pt x="924" y="4692"/>
                    <a:pt x="937" y="4702"/>
                  </a:cubicBezTo>
                  <a:cubicBezTo>
                    <a:pt x="950" y="4715"/>
                    <a:pt x="956" y="4749"/>
                    <a:pt x="969" y="4808"/>
                  </a:cubicBezTo>
                  <a:cubicBezTo>
                    <a:pt x="982" y="4868"/>
                    <a:pt x="1030" y="4935"/>
                    <a:pt x="1041" y="4969"/>
                  </a:cubicBezTo>
                  <a:cubicBezTo>
                    <a:pt x="1054" y="5002"/>
                    <a:pt x="1083" y="5069"/>
                    <a:pt x="1092" y="5092"/>
                  </a:cubicBezTo>
                  <a:cubicBezTo>
                    <a:pt x="1100" y="5116"/>
                    <a:pt x="1122" y="5159"/>
                    <a:pt x="1127" y="5203"/>
                  </a:cubicBezTo>
                  <a:cubicBezTo>
                    <a:pt x="1132" y="5247"/>
                    <a:pt x="1166" y="5263"/>
                    <a:pt x="1179" y="5292"/>
                  </a:cubicBezTo>
                  <a:cubicBezTo>
                    <a:pt x="1192" y="5320"/>
                    <a:pt x="1199" y="5362"/>
                    <a:pt x="1215" y="5390"/>
                  </a:cubicBezTo>
                  <a:cubicBezTo>
                    <a:pt x="1231" y="5419"/>
                    <a:pt x="1239" y="5429"/>
                    <a:pt x="1265" y="5429"/>
                  </a:cubicBezTo>
                  <a:cubicBezTo>
                    <a:pt x="1291" y="5429"/>
                    <a:pt x="1291" y="5416"/>
                    <a:pt x="1290" y="5382"/>
                  </a:cubicBezTo>
                  <a:cubicBezTo>
                    <a:pt x="1287" y="5349"/>
                    <a:pt x="1208" y="5221"/>
                    <a:pt x="1205" y="5194"/>
                  </a:cubicBezTo>
                  <a:cubicBezTo>
                    <a:pt x="1203" y="5173"/>
                    <a:pt x="1213" y="5151"/>
                    <a:pt x="1217" y="5151"/>
                  </a:cubicBezTo>
                  <a:cubicBezTo>
                    <a:pt x="1218" y="5151"/>
                    <a:pt x="1218" y="5152"/>
                    <a:pt x="1218" y="5154"/>
                  </a:cubicBezTo>
                  <a:cubicBezTo>
                    <a:pt x="1218" y="5167"/>
                    <a:pt x="1240" y="5200"/>
                    <a:pt x="1258" y="5238"/>
                  </a:cubicBezTo>
                  <a:cubicBezTo>
                    <a:pt x="1274" y="5276"/>
                    <a:pt x="1320" y="5321"/>
                    <a:pt x="1339" y="5343"/>
                  </a:cubicBezTo>
                  <a:cubicBezTo>
                    <a:pt x="1357" y="5365"/>
                    <a:pt x="1371" y="5388"/>
                    <a:pt x="1384" y="5407"/>
                  </a:cubicBezTo>
                  <a:cubicBezTo>
                    <a:pt x="1397" y="5425"/>
                    <a:pt x="1415" y="5467"/>
                    <a:pt x="1431" y="5490"/>
                  </a:cubicBezTo>
                  <a:cubicBezTo>
                    <a:pt x="1438" y="5501"/>
                    <a:pt x="1450" y="5506"/>
                    <a:pt x="1463" y="5506"/>
                  </a:cubicBezTo>
                  <a:cubicBezTo>
                    <a:pt x="1478" y="5506"/>
                    <a:pt x="1495" y="5498"/>
                    <a:pt x="1502" y="5486"/>
                  </a:cubicBezTo>
                  <a:cubicBezTo>
                    <a:pt x="1515" y="5464"/>
                    <a:pt x="1492" y="5420"/>
                    <a:pt x="1482" y="5398"/>
                  </a:cubicBezTo>
                  <a:cubicBezTo>
                    <a:pt x="1469" y="5376"/>
                    <a:pt x="1422" y="5299"/>
                    <a:pt x="1397" y="5274"/>
                  </a:cubicBezTo>
                  <a:cubicBezTo>
                    <a:pt x="1374" y="5251"/>
                    <a:pt x="1339" y="5180"/>
                    <a:pt x="1336" y="5171"/>
                  </a:cubicBezTo>
                  <a:lnTo>
                    <a:pt x="1336" y="5171"/>
                  </a:lnTo>
                  <a:cubicBezTo>
                    <a:pt x="1342" y="5175"/>
                    <a:pt x="1361" y="5194"/>
                    <a:pt x="1371" y="5209"/>
                  </a:cubicBezTo>
                  <a:cubicBezTo>
                    <a:pt x="1383" y="5226"/>
                    <a:pt x="1403" y="5263"/>
                    <a:pt x="1418" y="5282"/>
                  </a:cubicBezTo>
                  <a:cubicBezTo>
                    <a:pt x="1432" y="5299"/>
                    <a:pt x="1472" y="5339"/>
                    <a:pt x="1476" y="5357"/>
                  </a:cubicBezTo>
                  <a:cubicBezTo>
                    <a:pt x="1482" y="5375"/>
                    <a:pt x="1510" y="5414"/>
                    <a:pt x="1529" y="5462"/>
                  </a:cubicBezTo>
                  <a:cubicBezTo>
                    <a:pt x="1543" y="5503"/>
                    <a:pt x="1571" y="5506"/>
                    <a:pt x="1588" y="5506"/>
                  </a:cubicBezTo>
                  <a:cubicBezTo>
                    <a:pt x="1592" y="5506"/>
                    <a:pt x="1595" y="5506"/>
                    <a:pt x="1597" y="5506"/>
                  </a:cubicBezTo>
                  <a:cubicBezTo>
                    <a:pt x="1613" y="5506"/>
                    <a:pt x="1616" y="5464"/>
                    <a:pt x="1607" y="5417"/>
                  </a:cubicBezTo>
                  <a:cubicBezTo>
                    <a:pt x="1597" y="5371"/>
                    <a:pt x="1529" y="5264"/>
                    <a:pt x="1501" y="5223"/>
                  </a:cubicBezTo>
                  <a:cubicBezTo>
                    <a:pt x="1475" y="5181"/>
                    <a:pt x="1397" y="5066"/>
                    <a:pt x="1396" y="5056"/>
                  </a:cubicBezTo>
                  <a:cubicBezTo>
                    <a:pt x="1395" y="5047"/>
                    <a:pt x="1396" y="5029"/>
                    <a:pt x="1405" y="5029"/>
                  </a:cubicBezTo>
                  <a:cubicBezTo>
                    <a:pt x="1406" y="5029"/>
                    <a:pt x="1408" y="5030"/>
                    <a:pt x="1411" y="5031"/>
                  </a:cubicBezTo>
                  <a:cubicBezTo>
                    <a:pt x="1425" y="5040"/>
                    <a:pt x="1457" y="5057"/>
                    <a:pt x="1472" y="5088"/>
                  </a:cubicBezTo>
                  <a:cubicBezTo>
                    <a:pt x="1485" y="5117"/>
                    <a:pt x="1495" y="5135"/>
                    <a:pt x="1508" y="5152"/>
                  </a:cubicBezTo>
                  <a:cubicBezTo>
                    <a:pt x="1521" y="5171"/>
                    <a:pt x="1542" y="5186"/>
                    <a:pt x="1575" y="5263"/>
                  </a:cubicBezTo>
                  <a:cubicBezTo>
                    <a:pt x="1607" y="5340"/>
                    <a:pt x="1647" y="5344"/>
                    <a:pt x="1647" y="5344"/>
                  </a:cubicBezTo>
                  <a:cubicBezTo>
                    <a:pt x="1647" y="5344"/>
                    <a:pt x="1677" y="5371"/>
                    <a:pt x="1696" y="5391"/>
                  </a:cubicBezTo>
                  <a:cubicBezTo>
                    <a:pt x="1714" y="5414"/>
                    <a:pt x="1781" y="5592"/>
                    <a:pt x="1801" y="5634"/>
                  </a:cubicBezTo>
                  <a:cubicBezTo>
                    <a:pt x="1821" y="5675"/>
                    <a:pt x="1909" y="5859"/>
                    <a:pt x="1925" y="5923"/>
                  </a:cubicBezTo>
                  <a:cubicBezTo>
                    <a:pt x="1939" y="5985"/>
                    <a:pt x="2081" y="6192"/>
                    <a:pt x="2119" y="6245"/>
                  </a:cubicBezTo>
                  <a:cubicBezTo>
                    <a:pt x="2156" y="6297"/>
                    <a:pt x="2397" y="6412"/>
                    <a:pt x="2455" y="6435"/>
                  </a:cubicBezTo>
                  <a:cubicBezTo>
                    <a:pt x="2469" y="6441"/>
                    <a:pt x="2484" y="6443"/>
                    <a:pt x="2497" y="6443"/>
                  </a:cubicBezTo>
                  <a:cubicBezTo>
                    <a:pt x="2532" y="6443"/>
                    <a:pt x="2564" y="6430"/>
                    <a:pt x="2581" y="6430"/>
                  </a:cubicBezTo>
                  <a:cubicBezTo>
                    <a:pt x="2584" y="6430"/>
                    <a:pt x="2587" y="6430"/>
                    <a:pt x="2589" y="6431"/>
                  </a:cubicBezTo>
                  <a:cubicBezTo>
                    <a:pt x="2605" y="6440"/>
                    <a:pt x="2711" y="6480"/>
                    <a:pt x="2800" y="6480"/>
                  </a:cubicBezTo>
                  <a:cubicBezTo>
                    <a:pt x="2811" y="6480"/>
                    <a:pt x="2821" y="6479"/>
                    <a:pt x="2831" y="6478"/>
                  </a:cubicBezTo>
                  <a:cubicBezTo>
                    <a:pt x="2924" y="6466"/>
                    <a:pt x="2981" y="6278"/>
                    <a:pt x="2995" y="6249"/>
                  </a:cubicBezTo>
                  <a:cubicBezTo>
                    <a:pt x="3012" y="6221"/>
                    <a:pt x="3028" y="6124"/>
                    <a:pt x="3028" y="6038"/>
                  </a:cubicBezTo>
                  <a:cubicBezTo>
                    <a:pt x="3028" y="5950"/>
                    <a:pt x="2943" y="5748"/>
                    <a:pt x="2937" y="5748"/>
                  </a:cubicBezTo>
                  <a:cubicBezTo>
                    <a:pt x="2930" y="5748"/>
                    <a:pt x="2928" y="5727"/>
                    <a:pt x="2930" y="5716"/>
                  </a:cubicBezTo>
                  <a:cubicBezTo>
                    <a:pt x="2931" y="5704"/>
                    <a:pt x="2927" y="5660"/>
                    <a:pt x="2921" y="5627"/>
                  </a:cubicBezTo>
                  <a:cubicBezTo>
                    <a:pt x="2917" y="5593"/>
                    <a:pt x="2907" y="5510"/>
                    <a:pt x="2870" y="5432"/>
                  </a:cubicBezTo>
                  <a:cubicBezTo>
                    <a:pt x="2832" y="5353"/>
                    <a:pt x="2745" y="5190"/>
                    <a:pt x="2741" y="5177"/>
                  </a:cubicBezTo>
                  <a:cubicBezTo>
                    <a:pt x="2739" y="5171"/>
                    <a:pt x="2739" y="5169"/>
                    <a:pt x="2747" y="5169"/>
                  </a:cubicBezTo>
                  <a:cubicBezTo>
                    <a:pt x="2753" y="5169"/>
                    <a:pt x="2764" y="5171"/>
                    <a:pt x="2784" y="5174"/>
                  </a:cubicBezTo>
                  <a:cubicBezTo>
                    <a:pt x="2828" y="5183"/>
                    <a:pt x="2853" y="5228"/>
                    <a:pt x="2883" y="5253"/>
                  </a:cubicBezTo>
                  <a:cubicBezTo>
                    <a:pt x="2912" y="5277"/>
                    <a:pt x="2990" y="5331"/>
                    <a:pt x="3025" y="5366"/>
                  </a:cubicBezTo>
                  <a:cubicBezTo>
                    <a:pt x="3042" y="5383"/>
                    <a:pt x="3058" y="5384"/>
                    <a:pt x="3073" y="5384"/>
                  </a:cubicBezTo>
                  <a:cubicBezTo>
                    <a:pt x="3077" y="5384"/>
                    <a:pt x="3080" y="5384"/>
                    <a:pt x="3084" y="5384"/>
                  </a:cubicBezTo>
                  <a:cubicBezTo>
                    <a:pt x="3096" y="5384"/>
                    <a:pt x="3107" y="5385"/>
                    <a:pt x="3115" y="5397"/>
                  </a:cubicBezTo>
                  <a:cubicBezTo>
                    <a:pt x="3137" y="5423"/>
                    <a:pt x="3274" y="5608"/>
                    <a:pt x="3288" y="5618"/>
                  </a:cubicBezTo>
                  <a:cubicBezTo>
                    <a:pt x="3304" y="5631"/>
                    <a:pt x="3320" y="5644"/>
                    <a:pt x="3336" y="5698"/>
                  </a:cubicBezTo>
                  <a:cubicBezTo>
                    <a:pt x="3351" y="5751"/>
                    <a:pt x="3414" y="5870"/>
                    <a:pt x="3428" y="5899"/>
                  </a:cubicBezTo>
                  <a:cubicBezTo>
                    <a:pt x="3441" y="5930"/>
                    <a:pt x="3460" y="6007"/>
                    <a:pt x="3460" y="6041"/>
                  </a:cubicBezTo>
                  <a:cubicBezTo>
                    <a:pt x="3460" y="6074"/>
                    <a:pt x="3489" y="6218"/>
                    <a:pt x="3504" y="6306"/>
                  </a:cubicBezTo>
                  <a:cubicBezTo>
                    <a:pt x="3520" y="6396"/>
                    <a:pt x="3537" y="6498"/>
                    <a:pt x="3567" y="6564"/>
                  </a:cubicBezTo>
                  <a:cubicBezTo>
                    <a:pt x="3597" y="6629"/>
                    <a:pt x="3692" y="6785"/>
                    <a:pt x="3708" y="6807"/>
                  </a:cubicBezTo>
                  <a:cubicBezTo>
                    <a:pt x="3722" y="6829"/>
                    <a:pt x="3753" y="6897"/>
                    <a:pt x="3744" y="6903"/>
                  </a:cubicBezTo>
                  <a:cubicBezTo>
                    <a:pt x="3735" y="6907"/>
                    <a:pt x="3734" y="6912"/>
                    <a:pt x="3734" y="6938"/>
                  </a:cubicBezTo>
                  <a:cubicBezTo>
                    <a:pt x="3734" y="6963"/>
                    <a:pt x="3813" y="7140"/>
                    <a:pt x="3820" y="7158"/>
                  </a:cubicBezTo>
                  <a:cubicBezTo>
                    <a:pt x="3829" y="7174"/>
                    <a:pt x="3842" y="7224"/>
                    <a:pt x="3865" y="7264"/>
                  </a:cubicBezTo>
                  <a:cubicBezTo>
                    <a:pt x="3887" y="7307"/>
                    <a:pt x="3896" y="7406"/>
                    <a:pt x="3893" y="7451"/>
                  </a:cubicBezTo>
                  <a:cubicBezTo>
                    <a:pt x="3890" y="7496"/>
                    <a:pt x="3904" y="7522"/>
                    <a:pt x="3883" y="7557"/>
                  </a:cubicBezTo>
                  <a:cubicBezTo>
                    <a:pt x="3861" y="7594"/>
                    <a:pt x="3896" y="7623"/>
                    <a:pt x="3904" y="7672"/>
                  </a:cubicBezTo>
                  <a:cubicBezTo>
                    <a:pt x="3913" y="7723"/>
                    <a:pt x="3944" y="7862"/>
                    <a:pt x="3950" y="7910"/>
                  </a:cubicBezTo>
                  <a:cubicBezTo>
                    <a:pt x="3957" y="7955"/>
                    <a:pt x="3970" y="7988"/>
                    <a:pt x="3963" y="8013"/>
                  </a:cubicBezTo>
                  <a:cubicBezTo>
                    <a:pt x="3957" y="8036"/>
                    <a:pt x="3967" y="8119"/>
                    <a:pt x="3967" y="8149"/>
                  </a:cubicBezTo>
                  <a:cubicBezTo>
                    <a:pt x="3967" y="8178"/>
                    <a:pt x="3983" y="8223"/>
                    <a:pt x="4015" y="8246"/>
                  </a:cubicBezTo>
                  <a:cubicBezTo>
                    <a:pt x="4047" y="8271"/>
                    <a:pt x="4052" y="8328"/>
                    <a:pt x="4053" y="8373"/>
                  </a:cubicBezTo>
                  <a:cubicBezTo>
                    <a:pt x="4055" y="8418"/>
                    <a:pt x="4461" y="8409"/>
                    <a:pt x="4608" y="8417"/>
                  </a:cubicBezTo>
                  <a:cubicBezTo>
                    <a:pt x="4616" y="8417"/>
                    <a:pt x="4624" y="8417"/>
                    <a:pt x="4632" y="8417"/>
                  </a:cubicBezTo>
                  <a:cubicBezTo>
                    <a:pt x="4760" y="8417"/>
                    <a:pt x="4825" y="8371"/>
                    <a:pt x="4821" y="8285"/>
                  </a:cubicBezTo>
                  <a:cubicBezTo>
                    <a:pt x="4818" y="8195"/>
                    <a:pt x="4653" y="7988"/>
                    <a:pt x="4636" y="7974"/>
                  </a:cubicBezTo>
                  <a:cubicBezTo>
                    <a:pt x="4617" y="7958"/>
                    <a:pt x="4554" y="7883"/>
                    <a:pt x="4556" y="7838"/>
                  </a:cubicBezTo>
                  <a:cubicBezTo>
                    <a:pt x="4559" y="7793"/>
                    <a:pt x="4483" y="7554"/>
                    <a:pt x="4474" y="7519"/>
                  </a:cubicBezTo>
                  <a:cubicBezTo>
                    <a:pt x="4467" y="7483"/>
                    <a:pt x="4436" y="7423"/>
                    <a:pt x="4414" y="7423"/>
                  </a:cubicBezTo>
                  <a:cubicBezTo>
                    <a:pt x="4392" y="7423"/>
                    <a:pt x="4360" y="7385"/>
                    <a:pt x="4363" y="7362"/>
                  </a:cubicBezTo>
                  <a:cubicBezTo>
                    <a:pt x="4368" y="7339"/>
                    <a:pt x="4349" y="7295"/>
                    <a:pt x="4344" y="7253"/>
                  </a:cubicBezTo>
                  <a:cubicBezTo>
                    <a:pt x="4339" y="7210"/>
                    <a:pt x="4308" y="7136"/>
                    <a:pt x="4318" y="7095"/>
                  </a:cubicBezTo>
                  <a:cubicBezTo>
                    <a:pt x="4328" y="7056"/>
                    <a:pt x="4288" y="6830"/>
                    <a:pt x="4289" y="6808"/>
                  </a:cubicBezTo>
                  <a:cubicBezTo>
                    <a:pt x="4290" y="6787"/>
                    <a:pt x="4254" y="6778"/>
                    <a:pt x="4254" y="6706"/>
                  </a:cubicBezTo>
                  <a:cubicBezTo>
                    <a:pt x="4254" y="6634"/>
                    <a:pt x="4216" y="6383"/>
                    <a:pt x="4180" y="6211"/>
                  </a:cubicBezTo>
                  <a:cubicBezTo>
                    <a:pt x="4145" y="6039"/>
                    <a:pt x="4046" y="5853"/>
                    <a:pt x="4031" y="5819"/>
                  </a:cubicBezTo>
                  <a:cubicBezTo>
                    <a:pt x="4017" y="5786"/>
                    <a:pt x="3960" y="5682"/>
                    <a:pt x="3942" y="5633"/>
                  </a:cubicBezTo>
                  <a:cubicBezTo>
                    <a:pt x="3926" y="5582"/>
                    <a:pt x="3816" y="5320"/>
                    <a:pt x="3782" y="5242"/>
                  </a:cubicBezTo>
                  <a:cubicBezTo>
                    <a:pt x="3749" y="5167"/>
                    <a:pt x="3711" y="4992"/>
                    <a:pt x="3706" y="4960"/>
                  </a:cubicBezTo>
                  <a:cubicBezTo>
                    <a:pt x="3703" y="4928"/>
                    <a:pt x="3701" y="4899"/>
                    <a:pt x="3712" y="4894"/>
                  </a:cubicBezTo>
                  <a:cubicBezTo>
                    <a:pt x="3724" y="4891"/>
                    <a:pt x="3754" y="4839"/>
                    <a:pt x="3772" y="4801"/>
                  </a:cubicBezTo>
                  <a:cubicBezTo>
                    <a:pt x="3788" y="4762"/>
                    <a:pt x="3759" y="4670"/>
                    <a:pt x="3749" y="4651"/>
                  </a:cubicBezTo>
                  <a:cubicBezTo>
                    <a:pt x="3738" y="4631"/>
                    <a:pt x="3645" y="4485"/>
                    <a:pt x="3635" y="4472"/>
                  </a:cubicBezTo>
                  <a:cubicBezTo>
                    <a:pt x="3625" y="4459"/>
                    <a:pt x="3638" y="4431"/>
                    <a:pt x="3635" y="4389"/>
                  </a:cubicBezTo>
                  <a:cubicBezTo>
                    <a:pt x="3632" y="4347"/>
                    <a:pt x="3450" y="4122"/>
                    <a:pt x="3428" y="4087"/>
                  </a:cubicBezTo>
                  <a:cubicBezTo>
                    <a:pt x="3406" y="4052"/>
                    <a:pt x="3365" y="3987"/>
                    <a:pt x="3357" y="3977"/>
                  </a:cubicBezTo>
                  <a:cubicBezTo>
                    <a:pt x="3349" y="3966"/>
                    <a:pt x="3278" y="3905"/>
                    <a:pt x="3281" y="3891"/>
                  </a:cubicBezTo>
                  <a:cubicBezTo>
                    <a:pt x="3284" y="3878"/>
                    <a:pt x="3188" y="3693"/>
                    <a:pt x="3166" y="3659"/>
                  </a:cubicBezTo>
                  <a:cubicBezTo>
                    <a:pt x="3146" y="3625"/>
                    <a:pt x="3062" y="3497"/>
                    <a:pt x="3074" y="3459"/>
                  </a:cubicBezTo>
                  <a:cubicBezTo>
                    <a:pt x="3087" y="3422"/>
                    <a:pt x="2975" y="3353"/>
                    <a:pt x="2956" y="3353"/>
                  </a:cubicBezTo>
                  <a:cubicBezTo>
                    <a:pt x="2955" y="3353"/>
                    <a:pt x="2955" y="3353"/>
                    <a:pt x="2955" y="3353"/>
                  </a:cubicBezTo>
                  <a:cubicBezTo>
                    <a:pt x="2950" y="3353"/>
                    <a:pt x="2945" y="3354"/>
                    <a:pt x="2941" y="3354"/>
                  </a:cubicBezTo>
                  <a:cubicBezTo>
                    <a:pt x="2929" y="3354"/>
                    <a:pt x="2918" y="3351"/>
                    <a:pt x="2902" y="3333"/>
                  </a:cubicBezTo>
                  <a:cubicBezTo>
                    <a:pt x="2880" y="3306"/>
                    <a:pt x="2889" y="3107"/>
                    <a:pt x="2886" y="3030"/>
                  </a:cubicBezTo>
                  <a:cubicBezTo>
                    <a:pt x="2882" y="2953"/>
                    <a:pt x="2722" y="2909"/>
                    <a:pt x="2722" y="2909"/>
                  </a:cubicBezTo>
                  <a:cubicBezTo>
                    <a:pt x="2722" y="2909"/>
                    <a:pt x="2720" y="2823"/>
                    <a:pt x="2732" y="2775"/>
                  </a:cubicBezTo>
                  <a:cubicBezTo>
                    <a:pt x="2743" y="2730"/>
                    <a:pt x="2829" y="2419"/>
                    <a:pt x="2831" y="2408"/>
                  </a:cubicBezTo>
                  <a:cubicBezTo>
                    <a:pt x="2832" y="2399"/>
                    <a:pt x="2822" y="2325"/>
                    <a:pt x="2846" y="2325"/>
                  </a:cubicBezTo>
                  <a:cubicBezTo>
                    <a:pt x="2854" y="2325"/>
                    <a:pt x="2865" y="2333"/>
                    <a:pt x="2880" y="2351"/>
                  </a:cubicBezTo>
                  <a:cubicBezTo>
                    <a:pt x="2946" y="2428"/>
                    <a:pt x="3215" y="2470"/>
                    <a:pt x="3309" y="2475"/>
                  </a:cubicBezTo>
                  <a:cubicBezTo>
                    <a:pt x="3312" y="2475"/>
                    <a:pt x="3316" y="2475"/>
                    <a:pt x="3319" y="2475"/>
                  </a:cubicBezTo>
                  <a:cubicBezTo>
                    <a:pt x="3402" y="2475"/>
                    <a:pt x="3516" y="2435"/>
                    <a:pt x="3555" y="2435"/>
                  </a:cubicBezTo>
                  <a:cubicBezTo>
                    <a:pt x="3561" y="2435"/>
                    <a:pt x="3565" y="2436"/>
                    <a:pt x="3567" y="2438"/>
                  </a:cubicBezTo>
                  <a:cubicBezTo>
                    <a:pt x="3584" y="2453"/>
                    <a:pt x="3721" y="2562"/>
                    <a:pt x="3791" y="2591"/>
                  </a:cubicBezTo>
                  <a:cubicBezTo>
                    <a:pt x="3822" y="2605"/>
                    <a:pt x="3863" y="2609"/>
                    <a:pt x="3904" y="2609"/>
                  </a:cubicBezTo>
                  <a:cubicBezTo>
                    <a:pt x="3956" y="2609"/>
                    <a:pt x="4008" y="2602"/>
                    <a:pt x="4037" y="2601"/>
                  </a:cubicBezTo>
                  <a:cubicBezTo>
                    <a:pt x="4088" y="2600"/>
                    <a:pt x="4158" y="2415"/>
                    <a:pt x="4164" y="2370"/>
                  </a:cubicBezTo>
                  <a:cubicBezTo>
                    <a:pt x="4171" y="2322"/>
                    <a:pt x="4127" y="2058"/>
                    <a:pt x="4122" y="2045"/>
                  </a:cubicBezTo>
                  <a:cubicBezTo>
                    <a:pt x="4117" y="2032"/>
                    <a:pt x="4104" y="1921"/>
                    <a:pt x="4107" y="1898"/>
                  </a:cubicBezTo>
                  <a:cubicBezTo>
                    <a:pt x="4111" y="1875"/>
                    <a:pt x="4082" y="1825"/>
                    <a:pt x="4082" y="1825"/>
                  </a:cubicBezTo>
                  <a:cubicBezTo>
                    <a:pt x="4082" y="1825"/>
                    <a:pt x="4046" y="1765"/>
                    <a:pt x="4068" y="1749"/>
                  </a:cubicBezTo>
                  <a:cubicBezTo>
                    <a:pt x="4088" y="1735"/>
                    <a:pt x="4100" y="1691"/>
                    <a:pt x="4105" y="1666"/>
                  </a:cubicBezTo>
                  <a:cubicBezTo>
                    <a:pt x="4111" y="1641"/>
                    <a:pt x="4047" y="1593"/>
                    <a:pt x="4034" y="1586"/>
                  </a:cubicBezTo>
                  <a:cubicBezTo>
                    <a:pt x="4020" y="1580"/>
                    <a:pt x="4009" y="1557"/>
                    <a:pt x="4015" y="1532"/>
                  </a:cubicBezTo>
                  <a:cubicBezTo>
                    <a:pt x="4021" y="1509"/>
                    <a:pt x="3985" y="1446"/>
                    <a:pt x="3967" y="1442"/>
                  </a:cubicBezTo>
                  <a:cubicBezTo>
                    <a:pt x="3948" y="1439"/>
                    <a:pt x="3883" y="1448"/>
                    <a:pt x="3861" y="1417"/>
                  </a:cubicBezTo>
                  <a:cubicBezTo>
                    <a:pt x="3839" y="1388"/>
                    <a:pt x="3741" y="1269"/>
                    <a:pt x="3735" y="1269"/>
                  </a:cubicBezTo>
                  <a:cubicBezTo>
                    <a:pt x="3730" y="1269"/>
                    <a:pt x="3728" y="1269"/>
                    <a:pt x="3724" y="1267"/>
                  </a:cubicBezTo>
                  <a:cubicBezTo>
                    <a:pt x="3719" y="1266"/>
                    <a:pt x="3685" y="1199"/>
                    <a:pt x="3667" y="1178"/>
                  </a:cubicBezTo>
                  <a:cubicBezTo>
                    <a:pt x="3659" y="1168"/>
                    <a:pt x="3638" y="1166"/>
                    <a:pt x="3620" y="1166"/>
                  </a:cubicBezTo>
                  <a:cubicBezTo>
                    <a:pt x="3601" y="1166"/>
                    <a:pt x="3584" y="1168"/>
                    <a:pt x="3584" y="1168"/>
                  </a:cubicBezTo>
                  <a:cubicBezTo>
                    <a:pt x="3584" y="1168"/>
                    <a:pt x="3439" y="1132"/>
                    <a:pt x="3269" y="1132"/>
                  </a:cubicBezTo>
                  <a:cubicBezTo>
                    <a:pt x="3218" y="1132"/>
                    <a:pt x="3165" y="1135"/>
                    <a:pt x="3113" y="1143"/>
                  </a:cubicBezTo>
                  <a:cubicBezTo>
                    <a:pt x="2889" y="1180"/>
                    <a:pt x="2736" y="1403"/>
                    <a:pt x="2720" y="1403"/>
                  </a:cubicBezTo>
                  <a:cubicBezTo>
                    <a:pt x="2707" y="1401"/>
                    <a:pt x="2602" y="1218"/>
                    <a:pt x="2588" y="1174"/>
                  </a:cubicBezTo>
                  <a:cubicBezTo>
                    <a:pt x="2572" y="1127"/>
                    <a:pt x="2432" y="939"/>
                    <a:pt x="2410" y="926"/>
                  </a:cubicBezTo>
                  <a:cubicBezTo>
                    <a:pt x="2388" y="912"/>
                    <a:pt x="2325" y="875"/>
                    <a:pt x="2325" y="875"/>
                  </a:cubicBezTo>
                  <a:cubicBezTo>
                    <a:pt x="2325" y="875"/>
                    <a:pt x="2353" y="853"/>
                    <a:pt x="2355" y="837"/>
                  </a:cubicBezTo>
                  <a:cubicBezTo>
                    <a:pt x="2356" y="820"/>
                    <a:pt x="2378" y="801"/>
                    <a:pt x="2391" y="766"/>
                  </a:cubicBezTo>
                  <a:cubicBezTo>
                    <a:pt x="2404" y="730"/>
                    <a:pt x="2376" y="658"/>
                    <a:pt x="2372" y="644"/>
                  </a:cubicBezTo>
                  <a:cubicBezTo>
                    <a:pt x="2369" y="632"/>
                    <a:pt x="2343" y="617"/>
                    <a:pt x="2357" y="601"/>
                  </a:cubicBezTo>
                  <a:cubicBezTo>
                    <a:pt x="2372" y="584"/>
                    <a:pt x="2369" y="443"/>
                    <a:pt x="2328" y="263"/>
                  </a:cubicBezTo>
                  <a:cubicBezTo>
                    <a:pt x="2293" y="112"/>
                    <a:pt x="2036" y="1"/>
                    <a:pt x="18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7;p60">
              <a:extLst>
                <a:ext uri="{FF2B5EF4-FFF2-40B4-BE49-F238E27FC236}">
                  <a16:creationId xmlns:a16="http://schemas.microsoft.com/office/drawing/2014/main" id="{CC8807FE-D4EC-4B93-8E49-2A45E8CB48AB}"/>
                </a:ext>
              </a:extLst>
            </p:cNvPr>
            <p:cNvSpPr/>
            <p:nvPr/>
          </p:nvSpPr>
          <p:spPr>
            <a:xfrm>
              <a:off x="3238285" y="166593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281;p60">
            <a:extLst>
              <a:ext uri="{FF2B5EF4-FFF2-40B4-BE49-F238E27FC236}">
                <a16:creationId xmlns:a16="http://schemas.microsoft.com/office/drawing/2014/main" id="{40A41367-C9CD-44EF-B1F3-FE1F177DD30D}"/>
              </a:ext>
            </a:extLst>
          </p:cNvPr>
          <p:cNvGrpSpPr/>
          <p:nvPr/>
        </p:nvGrpSpPr>
        <p:grpSpPr>
          <a:xfrm>
            <a:off x="1299719" y="5571157"/>
            <a:ext cx="394328" cy="565533"/>
            <a:chOff x="4423208" y="1636618"/>
            <a:chExt cx="394328" cy="565533"/>
          </a:xfrm>
          <a:solidFill>
            <a:schemeClr val="accent1">
              <a:lumMod val="50000"/>
            </a:schemeClr>
          </a:solidFill>
        </p:grpSpPr>
        <p:sp>
          <p:nvSpPr>
            <p:cNvPr id="59" name="Google Shape;1282;p60">
              <a:extLst>
                <a:ext uri="{FF2B5EF4-FFF2-40B4-BE49-F238E27FC236}">
                  <a16:creationId xmlns:a16="http://schemas.microsoft.com/office/drawing/2014/main" id="{CC185903-0A3F-431D-B8A8-7A359BAD4B58}"/>
                </a:ext>
              </a:extLst>
            </p:cNvPr>
            <p:cNvSpPr/>
            <p:nvPr/>
          </p:nvSpPr>
          <p:spPr>
            <a:xfrm>
              <a:off x="4423208" y="1636618"/>
              <a:ext cx="394328" cy="565533"/>
            </a:xfrm>
            <a:custGeom>
              <a:avLst/>
              <a:gdLst/>
              <a:ahLst/>
              <a:cxnLst/>
              <a:rect l="l" t="t" r="r" b="b"/>
              <a:pathLst>
                <a:path w="5180" h="7429" extrusionOk="0">
                  <a:moveTo>
                    <a:pt x="2840" y="1"/>
                  </a:moveTo>
                  <a:cubicBezTo>
                    <a:pt x="2740" y="1"/>
                    <a:pt x="2588" y="41"/>
                    <a:pt x="2419" y="103"/>
                  </a:cubicBezTo>
                  <a:cubicBezTo>
                    <a:pt x="2206" y="181"/>
                    <a:pt x="2238" y="588"/>
                    <a:pt x="2247" y="622"/>
                  </a:cubicBezTo>
                  <a:cubicBezTo>
                    <a:pt x="2257" y="657"/>
                    <a:pt x="2266" y="752"/>
                    <a:pt x="2266" y="800"/>
                  </a:cubicBezTo>
                  <a:cubicBezTo>
                    <a:pt x="2266" y="848"/>
                    <a:pt x="2320" y="899"/>
                    <a:pt x="2319" y="937"/>
                  </a:cubicBezTo>
                  <a:cubicBezTo>
                    <a:pt x="2316" y="976"/>
                    <a:pt x="2375" y="972"/>
                    <a:pt x="2389" y="976"/>
                  </a:cubicBezTo>
                  <a:cubicBezTo>
                    <a:pt x="2403" y="980"/>
                    <a:pt x="2389" y="1041"/>
                    <a:pt x="2375" y="1041"/>
                  </a:cubicBezTo>
                  <a:cubicBezTo>
                    <a:pt x="2361" y="1041"/>
                    <a:pt x="2355" y="1053"/>
                    <a:pt x="2316" y="1066"/>
                  </a:cubicBezTo>
                  <a:cubicBezTo>
                    <a:pt x="2302" y="1071"/>
                    <a:pt x="2287" y="1072"/>
                    <a:pt x="2271" y="1072"/>
                  </a:cubicBezTo>
                  <a:cubicBezTo>
                    <a:pt x="2265" y="1072"/>
                    <a:pt x="2258" y="1072"/>
                    <a:pt x="2252" y="1072"/>
                  </a:cubicBezTo>
                  <a:cubicBezTo>
                    <a:pt x="2229" y="1072"/>
                    <a:pt x="2207" y="1074"/>
                    <a:pt x="2189" y="1087"/>
                  </a:cubicBezTo>
                  <a:cubicBezTo>
                    <a:pt x="2153" y="1114"/>
                    <a:pt x="2157" y="1145"/>
                    <a:pt x="2129" y="1162"/>
                  </a:cubicBezTo>
                  <a:cubicBezTo>
                    <a:pt x="2102" y="1181"/>
                    <a:pt x="2037" y="1251"/>
                    <a:pt x="2033" y="1267"/>
                  </a:cubicBezTo>
                  <a:cubicBezTo>
                    <a:pt x="2029" y="1283"/>
                    <a:pt x="1952" y="1324"/>
                    <a:pt x="1870" y="1375"/>
                  </a:cubicBezTo>
                  <a:cubicBezTo>
                    <a:pt x="1787" y="1425"/>
                    <a:pt x="1694" y="1566"/>
                    <a:pt x="1672" y="1646"/>
                  </a:cubicBezTo>
                  <a:cubicBezTo>
                    <a:pt x="1649" y="1725"/>
                    <a:pt x="1685" y="1929"/>
                    <a:pt x="1685" y="1950"/>
                  </a:cubicBezTo>
                  <a:cubicBezTo>
                    <a:pt x="1685" y="1974"/>
                    <a:pt x="1660" y="2016"/>
                    <a:pt x="1637" y="2068"/>
                  </a:cubicBezTo>
                  <a:cubicBezTo>
                    <a:pt x="1615" y="2121"/>
                    <a:pt x="1548" y="2240"/>
                    <a:pt x="1532" y="2269"/>
                  </a:cubicBezTo>
                  <a:cubicBezTo>
                    <a:pt x="1516" y="2299"/>
                    <a:pt x="1450" y="2331"/>
                    <a:pt x="1407" y="2357"/>
                  </a:cubicBezTo>
                  <a:cubicBezTo>
                    <a:pt x="1364" y="2382"/>
                    <a:pt x="1293" y="2475"/>
                    <a:pt x="1228" y="2555"/>
                  </a:cubicBezTo>
                  <a:cubicBezTo>
                    <a:pt x="1161" y="2634"/>
                    <a:pt x="946" y="2851"/>
                    <a:pt x="910" y="2883"/>
                  </a:cubicBezTo>
                  <a:cubicBezTo>
                    <a:pt x="874" y="2915"/>
                    <a:pt x="793" y="2980"/>
                    <a:pt x="792" y="2999"/>
                  </a:cubicBezTo>
                  <a:cubicBezTo>
                    <a:pt x="789" y="3017"/>
                    <a:pt x="763" y="3026"/>
                    <a:pt x="731" y="3047"/>
                  </a:cubicBezTo>
                  <a:cubicBezTo>
                    <a:pt x="699" y="3068"/>
                    <a:pt x="721" y="3110"/>
                    <a:pt x="712" y="3129"/>
                  </a:cubicBezTo>
                  <a:cubicBezTo>
                    <a:pt x="703" y="3148"/>
                    <a:pt x="671" y="3211"/>
                    <a:pt x="642" y="3245"/>
                  </a:cubicBezTo>
                  <a:cubicBezTo>
                    <a:pt x="611" y="3279"/>
                    <a:pt x="601" y="3346"/>
                    <a:pt x="601" y="3379"/>
                  </a:cubicBezTo>
                  <a:cubicBezTo>
                    <a:pt x="601" y="3414"/>
                    <a:pt x="595" y="3497"/>
                    <a:pt x="591" y="3516"/>
                  </a:cubicBezTo>
                  <a:cubicBezTo>
                    <a:pt x="587" y="3534"/>
                    <a:pt x="627" y="3541"/>
                    <a:pt x="646" y="3562"/>
                  </a:cubicBezTo>
                  <a:cubicBezTo>
                    <a:pt x="664" y="3582"/>
                    <a:pt x="651" y="3613"/>
                    <a:pt x="651" y="3650"/>
                  </a:cubicBezTo>
                  <a:cubicBezTo>
                    <a:pt x="651" y="3690"/>
                    <a:pt x="680" y="3703"/>
                    <a:pt x="694" y="3703"/>
                  </a:cubicBezTo>
                  <a:cubicBezTo>
                    <a:pt x="707" y="3703"/>
                    <a:pt x="716" y="3710"/>
                    <a:pt x="740" y="3726"/>
                  </a:cubicBezTo>
                  <a:cubicBezTo>
                    <a:pt x="746" y="3730"/>
                    <a:pt x="752" y="3732"/>
                    <a:pt x="758" y="3732"/>
                  </a:cubicBezTo>
                  <a:cubicBezTo>
                    <a:pt x="769" y="3732"/>
                    <a:pt x="779" y="3727"/>
                    <a:pt x="785" y="3723"/>
                  </a:cubicBezTo>
                  <a:cubicBezTo>
                    <a:pt x="865" y="3851"/>
                    <a:pt x="1008" y="3936"/>
                    <a:pt x="1169" y="3936"/>
                  </a:cubicBezTo>
                  <a:cubicBezTo>
                    <a:pt x="1421" y="3936"/>
                    <a:pt x="1625" y="3732"/>
                    <a:pt x="1625" y="3480"/>
                  </a:cubicBezTo>
                  <a:cubicBezTo>
                    <a:pt x="1625" y="3264"/>
                    <a:pt x="1477" y="3084"/>
                    <a:pt x="1276" y="3036"/>
                  </a:cubicBezTo>
                  <a:cubicBezTo>
                    <a:pt x="1279" y="3030"/>
                    <a:pt x="1280" y="3027"/>
                    <a:pt x="1280" y="3027"/>
                  </a:cubicBezTo>
                  <a:cubicBezTo>
                    <a:pt x="1264" y="3027"/>
                    <a:pt x="1245" y="2999"/>
                    <a:pt x="1265" y="2976"/>
                  </a:cubicBezTo>
                  <a:cubicBezTo>
                    <a:pt x="1286" y="2954"/>
                    <a:pt x="1427" y="2875"/>
                    <a:pt x="1474" y="2849"/>
                  </a:cubicBezTo>
                  <a:cubicBezTo>
                    <a:pt x="1519" y="2822"/>
                    <a:pt x="1641" y="2714"/>
                    <a:pt x="1665" y="2692"/>
                  </a:cubicBezTo>
                  <a:cubicBezTo>
                    <a:pt x="1688" y="2669"/>
                    <a:pt x="1704" y="2656"/>
                    <a:pt x="1724" y="2637"/>
                  </a:cubicBezTo>
                  <a:cubicBezTo>
                    <a:pt x="1745" y="2619"/>
                    <a:pt x="1806" y="2562"/>
                    <a:pt x="1850" y="2526"/>
                  </a:cubicBezTo>
                  <a:cubicBezTo>
                    <a:pt x="1893" y="2489"/>
                    <a:pt x="1978" y="2269"/>
                    <a:pt x="1994" y="2223"/>
                  </a:cubicBezTo>
                  <a:cubicBezTo>
                    <a:pt x="2004" y="2189"/>
                    <a:pt x="2012" y="2165"/>
                    <a:pt x="2021" y="2165"/>
                  </a:cubicBezTo>
                  <a:cubicBezTo>
                    <a:pt x="2024" y="2165"/>
                    <a:pt x="2028" y="2170"/>
                    <a:pt x="2032" y="2179"/>
                  </a:cubicBezTo>
                  <a:cubicBezTo>
                    <a:pt x="2045" y="2211"/>
                    <a:pt x="2125" y="2338"/>
                    <a:pt x="2153" y="2361"/>
                  </a:cubicBezTo>
                  <a:cubicBezTo>
                    <a:pt x="2180" y="2385"/>
                    <a:pt x="2243" y="2463"/>
                    <a:pt x="2265" y="2535"/>
                  </a:cubicBezTo>
                  <a:cubicBezTo>
                    <a:pt x="2285" y="2605"/>
                    <a:pt x="2253" y="2765"/>
                    <a:pt x="2225" y="2826"/>
                  </a:cubicBezTo>
                  <a:cubicBezTo>
                    <a:pt x="2198" y="2887"/>
                    <a:pt x="2266" y="2956"/>
                    <a:pt x="2278" y="3012"/>
                  </a:cubicBezTo>
                  <a:cubicBezTo>
                    <a:pt x="2289" y="3069"/>
                    <a:pt x="2278" y="3120"/>
                    <a:pt x="2234" y="3149"/>
                  </a:cubicBezTo>
                  <a:cubicBezTo>
                    <a:pt x="2192" y="3178"/>
                    <a:pt x="2244" y="3314"/>
                    <a:pt x="2246" y="3342"/>
                  </a:cubicBezTo>
                  <a:cubicBezTo>
                    <a:pt x="2249" y="3368"/>
                    <a:pt x="2234" y="3375"/>
                    <a:pt x="2176" y="3410"/>
                  </a:cubicBezTo>
                  <a:cubicBezTo>
                    <a:pt x="2116" y="3444"/>
                    <a:pt x="2048" y="3576"/>
                    <a:pt x="2011" y="3613"/>
                  </a:cubicBezTo>
                  <a:cubicBezTo>
                    <a:pt x="1975" y="3649"/>
                    <a:pt x="1991" y="3808"/>
                    <a:pt x="1986" y="3856"/>
                  </a:cubicBezTo>
                  <a:cubicBezTo>
                    <a:pt x="1982" y="3904"/>
                    <a:pt x="1952" y="3917"/>
                    <a:pt x="1909" y="3965"/>
                  </a:cubicBezTo>
                  <a:cubicBezTo>
                    <a:pt x="1866" y="4013"/>
                    <a:pt x="1765" y="4271"/>
                    <a:pt x="1732" y="4325"/>
                  </a:cubicBezTo>
                  <a:cubicBezTo>
                    <a:pt x="1697" y="4380"/>
                    <a:pt x="1681" y="4497"/>
                    <a:pt x="1681" y="4504"/>
                  </a:cubicBezTo>
                  <a:cubicBezTo>
                    <a:pt x="1681" y="4510"/>
                    <a:pt x="1663" y="4538"/>
                    <a:pt x="1653" y="4574"/>
                  </a:cubicBezTo>
                  <a:cubicBezTo>
                    <a:pt x="1644" y="4610"/>
                    <a:pt x="1560" y="4752"/>
                    <a:pt x="1538" y="4775"/>
                  </a:cubicBezTo>
                  <a:cubicBezTo>
                    <a:pt x="1514" y="4797"/>
                    <a:pt x="1449" y="4937"/>
                    <a:pt x="1418" y="4993"/>
                  </a:cubicBezTo>
                  <a:cubicBezTo>
                    <a:pt x="1389" y="5050"/>
                    <a:pt x="1236" y="5232"/>
                    <a:pt x="1184" y="5305"/>
                  </a:cubicBezTo>
                  <a:cubicBezTo>
                    <a:pt x="1131" y="5378"/>
                    <a:pt x="993" y="5732"/>
                    <a:pt x="957" y="5811"/>
                  </a:cubicBezTo>
                  <a:cubicBezTo>
                    <a:pt x="920" y="5891"/>
                    <a:pt x="840" y="6191"/>
                    <a:pt x="833" y="6191"/>
                  </a:cubicBezTo>
                  <a:cubicBezTo>
                    <a:pt x="827" y="6191"/>
                    <a:pt x="817" y="6201"/>
                    <a:pt x="817" y="6201"/>
                  </a:cubicBezTo>
                  <a:cubicBezTo>
                    <a:pt x="817" y="6201"/>
                    <a:pt x="764" y="6335"/>
                    <a:pt x="731" y="6360"/>
                  </a:cubicBezTo>
                  <a:cubicBezTo>
                    <a:pt x="696" y="6385"/>
                    <a:pt x="671" y="6465"/>
                    <a:pt x="664" y="6484"/>
                  </a:cubicBezTo>
                  <a:cubicBezTo>
                    <a:pt x="658" y="6501"/>
                    <a:pt x="601" y="6500"/>
                    <a:pt x="582" y="6501"/>
                  </a:cubicBezTo>
                  <a:cubicBezTo>
                    <a:pt x="565" y="6504"/>
                    <a:pt x="571" y="6536"/>
                    <a:pt x="565" y="6557"/>
                  </a:cubicBezTo>
                  <a:cubicBezTo>
                    <a:pt x="557" y="6577"/>
                    <a:pt x="533" y="6610"/>
                    <a:pt x="521" y="6618"/>
                  </a:cubicBezTo>
                  <a:cubicBezTo>
                    <a:pt x="509" y="6624"/>
                    <a:pt x="509" y="6691"/>
                    <a:pt x="505" y="6718"/>
                  </a:cubicBezTo>
                  <a:cubicBezTo>
                    <a:pt x="501" y="6744"/>
                    <a:pt x="352" y="6864"/>
                    <a:pt x="332" y="6886"/>
                  </a:cubicBezTo>
                  <a:cubicBezTo>
                    <a:pt x="311" y="6909"/>
                    <a:pt x="206" y="6970"/>
                    <a:pt x="163" y="7017"/>
                  </a:cubicBezTo>
                  <a:cubicBezTo>
                    <a:pt x="120" y="7062"/>
                    <a:pt x="1" y="7211"/>
                    <a:pt x="20" y="7313"/>
                  </a:cubicBezTo>
                  <a:cubicBezTo>
                    <a:pt x="35" y="7399"/>
                    <a:pt x="239" y="7429"/>
                    <a:pt x="352" y="7429"/>
                  </a:cubicBezTo>
                  <a:cubicBezTo>
                    <a:pt x="373" y="7429"/>
                    <a:pt x="390" y="7428"/>
                    <a:pt x="403" y="7426"/>
                  </a:cubicBezTo>
                  <a:cubicBezTo>
                    <a:pt x="486" y="7415"/>
                    <a:pt x="591" y="7199"/>
                    <a:pt x="606" y="7183"/>
                  </a:cubicBezTo>
                  <a:cubicBezTo>
                    <a:pt x="613" y="7174"/>
                    <a:pt x="642" y="7171"/>
                    <a:pt x="676" y="7171"/>
                  </a:cubicBezTo>
                  <a:cubicBezTo>
                    <a:pt x="703" y="7171"/>
                    <a:pt x="734" y="7173"/>
                    <a:pt x="760" y="7174"/>
                  </a:cubicBezTo>
                  <a:cubicBezTo>
                    <a:pt x="760" y="7174"/>
                    <a:pt x="761" y="7174"/>
                    <a:pt x="761" y="7174"/>
                  </a:cubicBezTo>
                  <a:cubicBezTo>
                    <a:pt x="821" y="7174"/>
                    <a:pt x="904" y="7059"/>
                    <a:pt x="925" y="7017"/>
                  </a:cubicBezTo>
                  <a:cubicBezTo>
                    <a:pt x="944" y="6975"/>
                    <a:pt x="945" y="6827"/>
                    <a:pt x="949" y="6827"/>
                  </a:cubicBezTo>
                  <a:cubicBezTo>
                    <a:pt x="949" y="6827"/>
                    <a:pt x="949" y="6827"/>
                    <a:pt x="949" y="6827"/>
                  </a:cubicBezTo>
                  <a:cubicBezTo>
                    <a:pt x="950" y="6830"/>
                    <a:pt x="952" y="6832"/>
                    <a:pt x="955" y="6832"/>
                  </a:cubicBezTo>
                  <a:cubicBezTo>
                    <a:pt x="963" y="6832"/>
                    <a:pt x="978" y="6819"/>
                    <a:pt x="989" y="6803"/>
                  </a:cubicBezTo>
                  <a:cubicBezTo>
                    <a:pt x="1002" y="6779"/>
                    <a:pt x="1027" y="6715"/>
                    <a:pt x="1027" y="6715"/>
                  </a:cubicBezTo>
                  <a:cubicBezTo>
                    <a:pt x="1027" y="6715"/>
                    <a:pt x="973" y="6682"/>
                    <a:pt x="961" y="6675"/>
                  </a:cubicBezTo>
                  <a:cubicBezTo>
                    <a:pt x="949" y="6669"/>
                    <a:pt x="984" y="6574"/>
                    <a:pt x="1005" y="6558"/>
                  </a:cubicBezTo>
                  <a:cubicBezTo>
                    <a:pt x="1025" y="6542"/>
                    <a:pt x="1021" y="6513"/>
                    <a:pt x="1027" y="6492"/>
                  </a:cubicBezTo>
                  <a:cubicBezTo>
                    <a:pt x="1034" y="6472"/>
                    <a:pt x="1127" y="6328"/>
                    <a:pt x="1136" y="6315"/>
                  </a:cubicBezTo>
                  <a:cubicBezTo>
                    <a:pt x="1146" y="6302"/>
                    <a:pt x="1131" y="6286"/>
                    <a:pt x="1131" y="6286"/>
                  </a:cubicBezTo>
                  <a:cubicBezTo>
                    <a:pt x="1131" y="6286"/>
                    <a:pt x="1184" y="6238"/>
                    <a:pt x="1204" y="6205"/>
                  </a:cubicBezTo>
                  <a:cubicBezTo>
                    <a:pt x="1225" y="6173"/>
                    <a:pt x="1394" y="6009"/>
                    <a:pt x="1474" y="5932"/>
                  </a:cubicBezTo>
                  <a:cubicBezTo>
                    <a:pt x="1554" y="5854"/>
                    <a:pt x="1651" y="5570"/>
                    <a:pt x="1679" y="5487"/>
                  </a:cubicBezTo>
                  <a:cubicBezTo>
                    <a:pt x="1705" y="5406"/>
                    <a:pt x="1772" y="5285"/>
                    <a:pt x="1788" y="5272"/>
                  </a:cubicBezTo>
                  <a:cubicBezTo>
                    <a:pt x="1804" y="5257"/>
                    <a:pt x="1911" y="5123"/>
                    <a:pt x="1947" y="5078"/>
                  </a:cubicBezTo>
                  <a:cubicBezTo>
                    <a:pt x="1984" y="5031"/>
                    <a:pt x="2088" y="4934"/>
                    <a:pt x="2154" y="4861"/>
                  </a:cubicBezTo>
                  <a:cubicBezTo>
                    <a:pt x="2220" y="4789"/>
                    <a:pt x="2340" y="4674"/>
                    <a:pt x="2362" y="4674"/>
                  </a:cubicBezTo>
                  <a:cubicBezTo>
                    <a:pt x="2362" y="4674"/>
                    <a:pt x="2362" y="4674"/>
                    <a:pt x="2362" y="4674"/>
                  </a:cubicBezTo>
                  <a:cubicBezTo>
                    <a:pt x="2366" y="4675"/>
                    <a:pt x="2371" y="4675"/>
                    <a:pt x="2378" y="4675"/>
                  </a:cubicBezTo>
                  <a:cubicBezTo>
                    <a:pt x="2401" y="4675"/>
                    <a:pt x="2438" y="4670"/>
                    <a:pt x="2476" y="4640"/>
                  </a:cubicBezTo>
                  <a:cubicBezTo>
                    <a:pt x="2524" y="4602"/>
                    <a:pt x="2572" y="4578"/>
                    <a:pt x="2576" y="4555"/>
                  </a:cubicBezTo>
                  <a:cubicBezTo>
                    <a:pt x="2581" y="4533"/>
                    <a:pt x="2652" y="4517"/>
                    <a:pt x="2689" y="4510"/>
                  </a:cubicBezTo>
                  <a:cubicBezTo>
                    <a:pt x="2725" y="4504"/>
                    <a:pt x="2871" y="4399"/>
                    <a:pt x="2891" y="4373"/>
                  </a:cubicBezTo>
                  <a:cubicBezTo>
                    <a:pt x="2906" y="4355"/>
                    <a:pt x="2937" y="4331"/>
                    <a:pt x="2958" y="4331"/>
                  </a:cubicBezTo>
                  <a:cubicBezTo>
                    <a:pt x="2965" y="4331"/>
                    <a:pt x="2971" y="4334"/>
                    <a:pt x="2976" y="4341"/>
                  </a:cubicBezTo>
                  <a:cubicBezTo>
                    <a:pt x="2992" y="4369"/>
                    <a:pt x="3162" y="4519"/>
                    <a:pt x="3185" y="4546"/>
                  </a:cubicBezTo>
                  <a:cubicBezTo>
                    <a:pt x="3207" y="4574"/>
                    <a:pt x="3247" y="4690"/>
                    <a:pt x="3247" y="4739"/>
                  </a:cubicBezTo>
                  <a:cubicBezTo>
                    <a:pt x="3247" y="4787"/>
                    <a:pt x="3365" y="4918"/>
                    <a:pt x="3365" y="4918"/>
                  </a:cubicBezTo>
                  <a:cubicBezTo>
                    <a:pt x="3365" y="4918"/>
                    <a:pt x="3383" y="5052"/>
                    <a:pt x="3388" y="5110"/>
                  </a:cubicBezTo>
                  <a:cubicBezTo>
                    <a:pt x="3392" y="5167"/>
                    <a:pt x="3478" y="5248"/>
                    <a:pt x="3501" y="5302"/>
                  </a:cubicBezTo>
                  <a:cubicBezTo>
                    <a:pt x="3525" y="5358"/>
                    <a:pt x="3670" y="5499"/>
                    <a:pt x="3735" y="5560"/>
                  </a:cubicBezTo>
                  <a:cubicBezTo>
                    <a:pt x="3797" y="5623"/>
                    <a:pt x="3839" y="5715"/>
                    <a:pt x="3861" y="5768"/>
                  </a:cubicBezTo>
                  <a:cubicBezTo>
                    <a:pt x="3885" y="5821"/>
                    <a:pt x="3922" y="5914"/>
                    <a:pt x="3954" y="5956"/>
                  </a:cubicBezTo>
                  <a:cubicBezTo>
                    <a:pt x="3987" y="6000"/>
                    <a:pt x="4139" y="6157"/>
                    <a:pt x="4190" y="6208"/>
                  </a:cubicBezTo>
                  <a:cubicBezTo>
                    <a:pt x="4240" y="6258"/>
                    <a:pt x="4300" y="6342"/>
                    <a:pt x="4306" y="6351"/>
                  </a:cubicBezTo>
                  <a:cubicBezTo>
                    <a:pt x="4313" y="6360"/>
                    <a:pt x="4349" y="6404"/>
                    <a:pt x="4345" y="6412"/>
                  </a:cubicBezTo>
                  <a:cubicBezTo>
                    <a:pt x="4341" y="6423"/>
                    <a:pt x="4362" y="6443"/>
                    <a:pt x="4374" y="6465"/>
                  </a:cubicBezTo>
                  <a:cubicBezTo>
                    <a:pt x="4386" y="6488"/>
                    <a:pt x="4441" y="6577"/>
                    <a:pt x="4442" y="6605"/>
                  </a:cubicBezTo>
                  <a:cubicBezTo>
                    <a:pt x="4445" y="6632"/>
                    <a:pt x="4451" y="6648"/>
                    <a:pt x="4461" y="6670"/>
                  </a:cubicBezTo>
                  <a:cubicBezTo>
                    <a:pt x="4470" y="6693"/>
                    <a:pt x="4463" y="6693"/>
                    <a:pt x="4450" y="6714"/>
                  </a:cubicBezTo>
                  <a:cubicBezTo>
                    <a:pt x="4435" y="6734"/>
                    <a:pt x="4426" y="6746"/>
                    <a:pt x="4426" y="6759"/>
                  </a:cubicBezTo>
                  <a:cubicBezTo>
                    <a:pt x="4426" y="6774"/>
                    <a:pt x="4475" y="6860"/>
                    <a:pt x="4475" y="6887"/>
                  </a:cubicBezTo>
                  <a:cubicBezTo>
                    <a:pt x="4475" y="6913"/>
                    <a:pt x="4539" y="6932"/>
                    <a:pt x="4550" y="6960"/>
                  </a:cubicBezTo>
                  <a:cubicBezTo>
                    <a:pt x="4560" y="6988"/>
                    <a:pt x="4593" y="7030"/>
                    <a:pt x="4609" y="7046"/>
                  </a:cubicBezTo>
                  <a:cubicBezTo>
                    <a:pt x="4625" y="7062"/>
                    <a:pt x="4652" y="7103"/>
                    <a:pt x="4671" y="7125"/>
                  </a:cubicBezTo>
                  <a:cubicBezTo>
                    <a:pt x="4689" y="7145"/>
                    <a:pt x="4687" y="7177"/>
                    <a:pt x="4676" y="7222"/>
                  </a:cubicBezTo>
                  <a:cubicBezTo>
                    <a:pt x="4664" y="7267"/>
                    <a:pt x="4712" y="7311"/>
                    <a:pt x="4708" y="7349"/>
                  </a:cubicBezTo>
                  <a:cubicBezTo>
                    <a:pt x="4703" y="7388"/>
                    <a:pt x="4732" y="7401"/>
                    <a:pt x="4754" y="7401"/>
                  </a:cubicBezTo>
                  <a:cubicBezTo>
                    <a:pt x="4778" y="7401"/>
                    <a:pt x="5037" y="7263"/>
                    <a:pt x="5089" y="7228"/>
                  </a:cubicBezTo>
                  <a:cubicBezTo>
                    <a:pt x="5140" y="7195"/>
                    <a:pt x="5180" y="7149"/>
                    <a:pt x="5164" y="7077"/>
                  </a:cubicBezTo>
                  <a:cubicBezTo>
                    <a:pt x="5148" y="7004"/>
                    <a:pt x="5066" y="6947"/>
                    <a:pt x="5054" y="6912"/>
                  </a:cubicBezTo>
                  <a:cubicBezTo>
                    <a:pt x="5043" y="6878"/>
                    <a:pt x="4948" y="6758"/>
                    <a:pt x="4929" y="6755"/>
                  </a:cubicBezTo>
                  <a:cubicBezTo>
                    <a:pt x="4912" y="6753"/>
                    <a:pt x="4885" y="6680"/>
                    <a:pt x="4856" y="6631"/>
                  </a:cubicBezTo>
                  <a:cubicBezTo>
                    <a:pt x="4827" y="6584"/>
                    <a:pt x="4812" y="6584"/>
                    <a:pt x="4799" y="6584"/>
                  </a:cubicBezTo>
                  <a:cubicBezTo>
                    <a:pt x="4786" y="6584"/>
                    <a:pt x="4779" y="6552"/>
                    <a:pt x="4780" y="6542"/>
                  </a:cubicBezTo>
                  <a:cubicBezTo>
                    <a:pt x="4783" y="6533"/>
                    <a:pt x="4756" y="6506"/>
                    <a:pt x="4743" y="6506"/>
                  </a:cubicBezTo>
                  <a:cubicBezTo>
                    <a:pt x="4729" y="6506"/>
                    <a:pt x="4718" y="6436"/>
                    <a:pt x="4706" y="6411"/>
                  </a:cubicBezTo>
                  <a:cubicBezTo>
                    <a:pt x="4694" y="6386"/>
                    <a:pt x="4641" y="6246"/>
                    <a:pt x="4635" y="6230"/>
                  </a:cubicBezTo>
                  <a:cubicBezTo>
                    <a:pt x="4633" y="6224"/>
                    <a:pt x="4630" y="6222"/>
                    <a:pt x="4627" y="6222"/>
                  </a:cubicBezTo>
                  <a:cubicBezTo>
                    <a:pt x="4622" y="6222"/>
                    <a:pt x="4617" y="6227"/>
                    <a:pt x="4617" y="6227"/>
                  </a:cubicBezTo>
                  <a:cubicBezTo>
                    <a:pt x="4617" y="6227"/>
                    <a:pt x="4585" y="6156"/>
                    <a:pt x="4568" y="6093"/>
                  </a:cubicBezTo>
                  <a:cubicBezTo>
                    <a:pt x="4549" y="6032"/>
                    <a:pt x="4476" y="5790"/>
                    <a:pt x="4399" y="5624"/>
                  </a:cubicBezTo>
                  <a:cubicBezTo>
                    <a:pt x="4320" y="5458"/>
                    <a:pt x="4182" y="5334"/>
                    <a:pt x="4116" y="5285"/>
                  </a:cubicBezTo>
                  <a:cubicBezTo>
                    <a:pt x="4049" y="5234"/>
                    <a:pt x="4029" y="5189"/>
                    <a:pt x="3979" y="5103"/>
                  </a:cubicBezTo>
                  <a:cubicBezTo>
                    <a:pt x="3930" y="5015"/>
                    <a:pt x="3963" y="4988"/>
                    <a:pt x="3963" y="4988"/>
                  </a:cubicBezTo>
                  <a:cubicBezTo>
                    <a:pt x="3963" y="4988"/>
                    <a:pt x="4007" y="4988"/>
                    <a:pt x="4016" y="4979"/>
                  </a:cubicBezTo>
                  <a:cubicBezTo>
                    <a:pt x="4024" y="4970"/>
                    <a:pt x="4016" y="4954"/>
                    <a:pt x="4033" y="4910"/>
                  </a:cubicBezTo>
                  <a:cubicBezTo>
                    <a:pt x="4052" y="4867"/>
                    <a:pt x="4109" y="4865"/>
                    <a:pt x="4113" y="4842"/>
                  </a:cubicBezTo>
                  <a:cubicBezTo>
                    <a:pt x="4118" y="4820"/>
                    <a:pt x="4081" y="4514"/>
                    <a:pt x="4068" y="4437"/>
                  </a:cubicBezTo>
                  <a:cubicBezTo>
                    <a:pt x="4055" y="4360"/>
                    <a:pt x="4027" y="4175"/>
                    <a:pt x="4020" y="4152"/>
                  </a:cubicBezTo>
                  <a:cubicBezTo>
                    <a:pt x="4013" y="4130"/>
                    <a:pt x="4003" y="4054"/>
                    <a:pt x="4008" y="4015"/>
                  </a:cubicBezTo>
                  <a:cubicBezTo>
                    <a:pt x="4016" y="3977"/>
                    <a:pt x="3984" y="3827"/>
                    <a:pt x="3984" y="3827"/>
                  </a:cubicBezTo>
                  <a:cubicBezTo>
                    <a:pt x="3984" y="3827"/>
                    <a:pt x="3956" y="3748"/>
                    <a:pt x="3970" y="3715"/>
                  </a:cubicBezTo>
                  <a:cubicBezTo>
                    <a:pt x="3984" y="3680"/>
                    <a:pt x="3984" y="3534"/>
                    <a:pt x="3984" y="3502"/>
                  </a:cubicBezTo>
                  <a:cubicBezTo>
                    <a:pt x="3984" y="3471"/>
                    <a:pt x="4004" y="3412"/>
                    <a:pt x="4024" y="3345"/>
                  </a:cubicBezTo>
                  <a:cubicBezTo>
                    <a:pt x="4045" y="3279"/>
                    <a:pt x="4107" y="3162"/>
                    <a:pt x="4107" y="3162"/>
                  </a:cubicBezTo>
                  <a:lnTo>
                    <a:pt x="4125" y="3162"/>
                  </a:lnTo>
                  <a:cubicBezTo>
                    <a:pt x="4125" y="3162"/>
                    <a:pt x="4137" y="3113"/>
                    <a:pt x="4154" y="3093"/>
                  </a:cubicBezTo>
                  <a:cubicBezTo>
                    <a:pt x="4173" y="3072"/>
                    <a:pt x="4189" y="2903"/>
                    <a:pt x="4205" y="2867"/>
                  </a:cubicBezTo>
                  <a:cubicBezTo>
                    <a:pt x="4221" y="2830"/>
                    <a:pt x="4193" y="2743"/>
                    <a:pt x="4193" y="2743"/>
                  </a:cubicBezTo>
                  <a:cubicBezTo>
                    <a:pt x="4193" y="2743"/>
                    <a:pt x="4185" y="2689"/>
                    <a:pt x="4177" y="2637"/>
                  </a:cubicBezTo>
                  <a:cubicBezTo>
                    <a:pt x="4170" y="2584"/>
                    <a:pt x="4129" y="2443"/>
                    <a:pt x="4116" y="2411"/>
                  </a:cubicBezTo>
                  <a:cubicBezTo>
                    <a:pt x="4102" y="2379"/>
                    <a:pt x="4040" y="2201"/>
                    <a:pt x="4023" y="2133"/>
                  </a:cubicBezTo>
                  <a:cubicBezTo>
                    <a:pt x="4004" y="2064"/>
                    <a:pt x="3931" y="1910"/>
                    <a:pt x="3918" y="1881"/>
                  </a:cubicBezTo>
                  <a:cubicBezTo>
                    <a:pt x="3903" y="1850"/>
                    <a:pt x="3799" y="1567"/>
                    <a:pt x="3730" y="1441"/>
                  </a:cubicBezTo>
                  <a:cubicBezTo>
                    <a:pt x="3663" y="1312"/>
                    <a:pt x="3469" y="1180"/>
                    <a:pt x="3475" y="1180"/>
                  </a:cubicBezTo>
                  <a:cubicBezTo>
                    <a:pt x="3483" y="1180"/>
                    <a:pt x="3475" y="1164"/>
                    <a:pt x="3466" y="1146"/>
                  </a:cubicBezTo>
                  <a:cubicBezTo>
                    <a:pt x="3458" y="1127"/>
                    <a:pt x="3348" y="1094"/>
                    <a:pt x="3308" y="1069"/>
                  </a:cubicBezTo>
                  <a:cubicBezTo>
                    <a:pt x="3265" y="1044"/>
                    <a:pt x="3075" y="1008"/>
                    <a:pt x="3075" y="1008"/>
                  </a:cubicBezTo>
                  <a:lnTo>
                    <a:pt x="3070" y="1008"/>
                  </a:lnTo>
                  <a:cubicBezTo>
                    <a:pt x="3083" y="1001"/>
                    <a:pt x="3066" y="937"/>
                    <a:pt x="3050" y="921"/>
                  </a:cubicBezTo>
                  <a:cubicBezTo>
                    <a:pt x="3034" y="905"/>
                    <a:pt x="3050" y="859"/>
                    <a:pt x="3062" y="848"/>
                  </a:cubicBezTo>
                  <a:cubicBezTo>
                    <a:pt x="3073" y="836"/>
                    <a:pt x="3086" y="819"/>
                    <a:pt x="3086" y="794"/>
                  </a:cubicBezTo>
                  <a:cubicBezTo>
                    <a:pt x="3086" y="768"/>
                    <a:pt x="3095" y="714"/>
                    <a:pt x="3095" y="714"/>
                  </a:cubicBezTo>
                  <a:cubicBezTo>
                    <a:pt x="3095" y="714"/>
                    <a:pt x="3118" y="709"/>
                    <a:pt x="3139" y="679"/>
                  </a:cubicBezTo>
                  <a:cubicBezTo>
                    <a:pt x="3159" y="650"/>
                    <a:pt x="3099" y="581"/>
                    <a:pt x="3083" y="552"/>
                  </a:cubicBezTo>
                  <a:cubicBezTo>
                    <a:pt x="3067" y="521"/>
                    <a:pt x="3073" y="500"/>
                    <a:pt x="3089" y="484"/>
                  </a:cubicBezTo>
                  <a:cubicBezTo>
                    <a:pt x="3104" y="468"/>
                    <a:pt x="3098" y="396"/>
                    <a:pt x="3079" y="360"/>
                  </a:cubicBezTo>
                  <a:cubicBezTo>
                    <a:pt x="3062" y="323"/>
                    <a:pt x="3037" y="271"/>
                    <a:pt x="3063" y="271"/>
                  </a:cubicBezTo>
                  <a:cubicBezTo>
                    <a:pt x="3091" y="271"/>
                    <a:pt x="3098" y="224"/>
                    <a:pt x="3114" y="192"/>
                  </a:cubicBezTo>
                  <a:cubicBezTo>
                    <a:pt x="3130" y="160"/>
                    <a:pt x="2997" y="36"/>
                    <a:pt x="2906" y="9"/>
                  </a:cubicBezTo>
                  <a:cubicBezTo>
                    <a:pt x="2888" y="3"/>
                    <a:pt x="2866" y="1"/>
                    <a:pt x="2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3;p60">
              <a:extLst>
                <a:ext uri="{FF2B5EF4-FFF2-40B4-BE49-F238E27FC236}">
                  <a16:creationId xmlns:a16="http://schemas.microsoft.com/office/drawing/2014/main" id="{10B2BB79-EC39-42E7-B29F-98C52C09F35D}"/>
                </a:ext>
              </a:extLst>
            </p:cNvPr>
            <p:cNvSpPr/>
            <p:nvPr/>
          </p:nvSpPr>
          <p:spPr>
            <a:xfrm>
              <a:off x="4467560" y="1867823"/>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B24F3F6-35FE-43DE-AEB3-08420E929DBE}"/>
              </a:ext>
            </a:extLst>
          </p:cNvPr>
          <p:cNvSpPr txBox="1"/>
          <p:nvPr/>
        </p:nvSpPr>
        <p:spPr>
          <a:xfrm>
            <a:off x="1986163" y="1568344"/>
            <a:ext cx="7619476" cy="369332"/>
          </a:xfrm>
          <a:prstGeom prst="rect">
            <a:avLst/>
          </a:prstGeom>
          <a:noFill/>
        </p:spPr>
        <p:txBody>
          <a:bodyPr wrap="square" rtlCol="0">
            <a:spAutoFit/>
          </a:bodyPr>
          <a:lstStyle/>
          <a:p>
            <a:r>
              <a:rPr lang="en-US" b="1" dirty="0"/>
              <a:t>We were able to predict the PER accurately using the player stats</a:t>
            </a:r>
          </a:p>
        </p:txBody>
      </p:sp>
      <p:sp>
        <p:nvSpPr>
          <p:cNvPr id="61" name="TextBox 60">
            <a:extLst>
              <a:ext uri="{FF2B5EF4-FFF2-40B4-BE49-F238E27FC236}">
                <a16:creationId xmlns:a16="http://schemas.microsoft.com/office/drawing/2014/main" id="{82B5A8AF-766F-4865-A3E6-67B7DDCE4890}"/>
              </a:ext>
            </a:extLst>
          </p:cNvPr>
          <p:cNvSpPr txBox="1"/>
          <p:nvPr/>
        </p:nvSpPr>
        <p:spPr>
          <a:xfrm>
            <a:off x="1949990" y="2633528"/>
            <a:ext cx="7619476" cy="646331"/>
          </a:xfrm>
          <a:prstGeom prst="rect">
            <a:avLst/>
          </a:prstGeom>
          <a:noFill/>
        </p:spPr>
        <p:txBody>
          <a:bodyPr wrap="square" rtlCol="0">
            <a:spAutoFit/>
          </a:bodyPr>
          <a:lstStyle/>
          <a:p>
            <a:r>
              <a:rPr lang="en-US" b="1" dirty="0"/>
              <a:t>We were able to predict the Future PER using the player stats but with more room for error</a:t>
            </a:r>
          </a:p>
        </p:txBody>
      </p:sp>
      <p:sp>
        <p:nvSpPr>
          <p:cNvPr id="62" name="TextBox 61">
            <a:extLst>
              <a:ext uri="{FF2B5EF4-FFF2-40B4-BE49-F238E27FC236}">
                <a16:creationId xmlns:a16="http://schemas.microsoft.com/office/drawing/2014/main" id="{A7746B1E-43FC-490C-B9C2-C78D21895578}"/>
              </a:ext>
            </a:extLst>
          </p:cNvPr>
          <p:cNvSpPr txBox="1"/>
          <p:nvPr/>
        </p:nvSpPr>
        <p:spPr>
          <a:xfrm>
            <a:off x="1903155" y="3599073"/>
            <a:ext cx="7619476" cy="369332"/>
          </a:xfrm>
          <a:prstGeom prst="rect">
            <a:avLst/>
          </a:prstGeom>
          <a:noFill/>
        </p:spPr>
        <p:txBody>
          <a:bodyPr wrap="square" rtlCol="0">
            <a:spAutoFit/>
          </a:bodyPr>
          <a:lstStyle/>
          <a:p>
            <a:r>
              <a:rPr lang="en-US" b="1" dirty="0"/>
              <a:t>The players with the highest PER have the best chances to win MVP</a:t>
            </a:r>
          </a:p>
        </p:txBody>
      </p:sp>
      <p:sp>
        <p:nvSpPr>
          <p:cNvPr id="63" name="TextBox 62">
            <a:extLst>
              <a:ext uri="{FF2B5EF4-FFF2-40B4-BE49-F238E27FC236}">
                <a16:creationId xmlns:a16="http://schemas.microsoft.com/office/drawing/2014/main" id="{8DFB0783-5FC0-4F60-85E4-FBD2AC145C10}"/>
              </a:ext>
            </a:extLst>
          </p:cNvPr>
          <p:cNvSpPr txBox="1"/>
          <p:nvPr/>
        </p:nvSpPr>
        <p:spPr>
          <a:xfrm>
            <a:off x="1903155" y="4605815"/>
            <a:ext cx="7619476" cy="646331"/>
          </a:xfrm>
          <a:prstGeom prst="rect">
            <a:avLst/>
          </a:prstGeom>
          <a:noFill/>
        </p:spPr>
        <p:txBody>
          <a:bodyPr wrap="square" rtlCol="0">
            <a:spAutoFit/>
          </a:bodyPr>
          <a:lstStyle/>
          <a:p>
            <a:r>
              <a:rPr lang="en-US" b="1" dirty="0"/>
              <a:t>PER has changed since the 1990s and since the 2000s and we believe it will keep changing as long as the game of basketball continues to change</a:t>
            </a:r>
          </a:p>
        </p:txBody>
      </p:sp>
      <p:sp>
        <p:nvSpPr>
          <p:cNvPr id="64" name="TextBox 63">
            <a:extLst>
              <a:ext uri="{FF2B5EF4-FFF2-40B4-BE49-F238E27FC236}">
                <a16:creationId xmlns:a16="http://schemas.microsoft.com/office/drawing/2014/main" id="{B45907F8-813D-4038-BD1C-2ADD93CEEE10}"/>
              </a:ext>
            </a:extLst>
          </p:cNvPr>
          <p:cNvSpPr txBox="1"/>
          <p:nvPr/>
        </p:nvSpPr>
        <p:spPr>
          <a:xfrm>
            <a:off x="1866941" y="5506859"/>
            <a:ext cx="7619476" cy="646331"/>
          </a:xfrm>
          <a:prstGeom prst="rect">
            <a:avLst/>
          </a:prstGeom>
          <a:noFill/>
        </p:spPr>
        <p:txBody>
          <a:bodyPr wrap="square" rtlCol="0">
            <a:spAutoFit/>
          </a:bodyPr>
          <a:lstStyle/>
          <a:p>
            <a:r>
              <a:rPr lang="en-US" b="1" dirty="0"/>
              <a:t>Our model predicts that Nikola Jokic’ will have the highest PER for </a:t>
            </a:r>
            <a:r>
              <a:rPr lang="en-US" b="1"/>
              <a:t>the </a:t>
            </a:r>
          </a:p>
          <a:p>
            <a:r>
              <a:rPr lang="en-US" b="1"/>
              <a:t>2021-2022 season and </a:t>
            </a:r>
            <a:r>
              <a:rPr lang="en-US" b="1" dirty="0"/>
              <a:t>therefore have the best chances of winning MVP </a:t>
            </a:r>
          </a:p>
        </p:txBody>
      </p:sp>
    </p:spTree>
    <p:extLst>
      <p:ext uri="{BB962C8B-B14F-4D97-AF65-F5344CB8AC3E}">
        <p14:creationId xmlns:p14="http://schemas.microsoft.com/office/powerpoint/2010/main" val="2894575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rgbClr val="FF9933"/>
          </a:solidFill>
          <a:ln/>
        </p:spPr>
        <p:style>
          <a:lnRef idx="2">
            <a:schemeClr val="dk1"/>
          </a:lnRef>
          <a:fillRef idx="1">
            <a:schemeClr val="lt1"/>
          </a:fillRef>
          <a:effectRef idx="0">
            <a:schemeClr val="dk1"/>
          </a:effectRef>
          <a:fontRef idx="minor">
            <a:schemeClr val="dk1"/>
          </a:fontRef>
        </p:style>
        <p:txBody>
          <a:bodyPr rtlCol="0" anchor="ctr"/>
          <a:lstStyle/>
          <a:p>
            <a:endParaRPr lang="en-US" b="1"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1826365" y="1362545"/>
            <a:ext cx="7750769" cy="1200329"/>
          </a:xfrm>
          <a:prstGeom prst="rect">
            <a:avLst/>
          </a:prstGeom>
          <a:noFill/>
        </p:spPr>
        <p:txBody>
          <a:bodyPr wrap="square" rtlCol="0">
            <a:spAutoFit/>
          </a:bodyPr>
          <a:lstStyle/>
          <a:p>
            <a:pPr algn="ctr">
              <a:lnSpc>
                <a:spcPct val="90000"/>
              </a:lnSpc>
              <a:spcBef>
                <a:spcPct val="0"/>
              </a:spcBef>
              <a:spcAft>
                <a:spcPts val="600"/>
              </a:spcAft>
            </a:pPr>
            <a:r>
              <a:rPr lang="en-US" sz="80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rPr>
              <a:t>WOW</a:t>
            </a:r>
            <a:endParaRPr lang="en-US" sz="4400" kern="1200" dirty="0">
              <a:ln w="0"/>
              <a:effectLst>
                <a:outerShdw blurRad="38100" dist="19050" dir="2700000" algn="tl" rotWithShape="0">
                  <a:schemeClr val="dk1">
                    <a:alpha val="40000"/>
                  </a:schemeClr>
                </a:outerShdw>
              </a:effectLst>
              <a:latin typeface="Berlin Sans FB Demi" panose="020E0802020502020306" pitchFamily="34" charset="0"/>
              <a:ea typeface="+mj-ea"/>
              <a:cs typeface="+mj-cs"/>
            </a:endParaRPr>
          </a:p>
        </p:txBody>
      </p:sp>
      <p:sp>
        <p:nvSpPr>
          <p:cNvPr id="36" name="TextBox 35">
            <a:extLst>
              <a:ext uri="{FF2B5EF4-FFF2-40B4-BE49-F238E27FC236}">
                <a16:creationId xmlns:a16="http://schemas.microsoft.com/office/drawing/2014/main" id="{AE285ACF-8968-4144-8008-4DBF753AA978}"/>
              </a:ext>
            </a:extLst>
          </p:cNvPr>
          <p:cNvSpPr txBox="1"/>
          <p:nvPr/>
        </p:nvSpPr>
        <p:spPr>
          <a:xfrm>
            <a:off x="4316597" y="3012218"/>
            <a:ext cx="4556285" cy="1015663"/>
          </a:xfrm>
          <a:prstGeom prst="rect">
            <a:avLst/>
          </a:prstGeom>
          <a:noFill/>
        </p:spPr>
        <p:txBody>
          <a:bodyPr wrap="square" rtlCol="0">
            <a:spAutoFit/>
          </a:bodyPr>
          <a:lstStyle/>
          <a:p>
            <a:r>
              <a:rPr lang="en-US" sz="3600" b="1" dirty="0"/>
              <a:t>PER Calculator</a:t>
            </a:r>
          </a:p>
          <a:p>
            <a:endParaRPr lang="en-US" sz="2400" b="1" dirty="0"/>
          </a:p>
        </p:txBody>
      </p:sp>
      <p:sp>
        <p:nvSpPr>
          <p:cNvPr id="2" name="TextBox 1">
            <a:extLst>
              <a:ext uri="{FF2B5EF4-FFF2-40B4-BE49-F238E27FC236}">
                <a16:creationId xmlns:a16="http://schemas.microsoft.com/office/drawing/2014/main" id="{91D141DB-41D9-465B-972E-EF2EABE918DD}"/>
              </a:ext>
            </a:extLst>
          </p:cNvPr>
          <p:cNvSpPr txBox="1"/>
          <p:nvPr/>
        </p:nvSpPr>
        <p:spPr>
          <a:xfrm>
            <a:off x="3876172" y="3790097"/>
            <a:ext cx="3945055" cy="1846659"/>
          </a:xfrm>
          <a:prstGeom prst="rect">
            <a:avLst/>
          </a:prstGeom>
          <a:noFill/>
        </p:spPr>
        <p:txBody>
          <a:bodyPr wrap="square" rtlCol="0">
            <a:spAutoFit/>
          </a:bodyPr>
          <a:lstStyle/>
          <a:p>
            <a:pPr algn="ctr"/>
            <a:r>
              <a:rPr lang="en-US" sz="2400" b="1" dirty="0"/>
              <a:t>Instructions:</a:t>
            </a:r>
            <a:endParaRPr lang="he-IL" sz="2400" b="1" dirty="0"/>
          </a:p>
          <a:p>
            <a:pPr algn="ctr"/>
            <a:r>
              <a:rPr lang="en-US" b="1" dirty="0"/>
              <a:t>Press on </a:t>
            </a:r>
            <a:r>
              <a:rPr lang="en-US" b="1" dirty="0">
                <a:solidFill>
                  <a:srgbClr val="006BB7"/>
                </a:solidFill>
                <a:hlinkClick r:id="rId2">
                  <a:extLst>
                    <a:ext uri="{A12FA001-AC4F-418D-AE19-62706E023703}">
                      <ahyp:hlinkClr xmlns:ahyp="http://schemas.microsoft.com/office/drawing/2018/hyperlinkcolor" val="tx"/>
                    </a:ext>
                  </a:extLst>
                </a:hlinkClick>
              </a:rPr>
              <a:t>Link</a:t>
            </a:r>
            <a:r>
              <a:rPr lang="en-US" b="1" dirty="0"/>
              <a:t> </a:t>
            </a:r>
          </a:p>
          <a:p>
            <a:pPr algn="ctr"/>
            <a:r>
              <a:rPr lang="en-US" b="1" dirty="0"/>
              <a:t>Or</a:t>
            </a:r>
          </a:p>
          <a:p>
            <a:r>
              <a:rPr lang="en-US" b="1" dirty="0">
                <a:hlinkClick r:id="rId3" action="ppaction://hlinkfile"/>
              </a:rPr>
              <a:t>Open file </a:t>
            </a:r>
            <a:r>
              <a:rPr lang="en-US" b="1" dirty="0"/>
              <a:t>and drag it to google chrome</a:t>
            </a:r>
          </a:p>
          <a:p>
            <a:pPr algn="ctr"/>
            <a:r>
              <a:rPr lang="en-US" b="1" dirty="0"/>
              <a:t>(Works only on PC)</a:t>
            </a:r>
          </a:p>
          <a:p>
            <a:endParaRPr lang="en-US" dirty="0"/>
          </a:p>
        </p:txBody>
      </p:sp>
    </p:spTree>
    <p:extLst>
      <p:ext uri="{BB962C8B-B14F-4D97-AF65-F5344CB8AC3E}">
        <p14:creationId xmlns:p14="http://schemas.microsoft.com/office/powerpoint/2010/main" val="1827309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78841" y="2804790"/>
            <a:ext cx="5907470" cy="701731"/>
          </a:xfrm>
          <a:prstGeom prst="rect">
            <a:avLst/>
          </a:prstGeom>
          <a:noFill/>
        </p:spPr>
        <p:txBody>
          <a:bodyPr wrap="square" anchor="ctr">
            <a:spAutoFit/>
          </a:bodyPr>
          <a:lstStyle/>
          <a:p>
            <a:pPr algn="ct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Thank You</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326679" y="4923708"/>
            <a:ext cx="2366001" cy="1017380"/>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684240" y="3696881"/>
            <a:ext cx="1384500" cy="2330070"/>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49" cy="89926"/>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TextBox 74">
            <a:extLst>
              <a:ext uri="{FF2B5EF4-FFF2-40B4-BE49-F238E27FC236}">
                <a16:creationId xmlns:a16="http://schemas.microsoft.com/office/drawing/2014/main" id="{B6D708F9-5148-4397-AC83-9585A73C857A}"/>
              </a:ext>
            </a:extLst>
          </p:cNvPr>
          <p:cNvSpPr txBox="1"/>
          <p:nvPr/>
        </p:nvSpPr>
        <p:spPr>
          <a:xfrm>
            <a:off x="3681011" y="4266723"/>
            <a:ext cx="2982475" cy="424732"/>
          </a:xfrm>
          <a:prstGeom prst="rect">
            <a:avLst/>
          </a:prstGeom>
          <a:noFill/>
        </p:spPr>
        <p:txBody>
          <a:bodyPr wrap="square" anchor="ctr">
            <a:spAutoFit/>
          </a:bodyPr>
          <a:lstStyle/>
          <a:p>
            <a:pPr>
              <a:lnSpc>
                <a:spcPct val="90000"/>
              </a:lnSpc>
              <a:spcBef>
                <a:spcPct val="0"/>
              </a:spcBef>
              <a:spcAft>
                <a:spcPts val="600"/>
              </a:spcAft>
            </a:pPr>
            <a:r>
              <a:rPr lang="en-US" sz="2400" b="1" dirty="0">
                <a:solidFill>
                  <a:schemeClr val="accent5"/>
                </a:solidFill>
                <a:latin typeface="Georgia" panose="02040502050405020303" pitchFamily="18" charset="0"/>
                <a:ea typeface="+mj-ea"/>
                <a:cs typeface="+mj-cs"/>
                <a:hlinkClick r:id="rId9">
                  <a:extLst>
                    <a:ext uri="{A12FA001-AC4F-418D-AE19-62706E023703}">
                      <ahyp:hlinkClr xmlns:ahyp="http://schemas.microsoft.com/office/drawing/2018/hyperlinkcolor" val="tx"/>
                    </a:ext>
                  </a:extLst>
                </a:hlinkClick>
              </a:rPr>
              <a:t>GitHub</a:t>
            </a:r>
            <a:r>
              <a:rPr lang="en-US" sz="2400" b="1" dirty="0">
                <a:solidFill>
                  <a:schemeClr val="accent5"/>
                </a:solidFill>
                <a:latin typeface="Georgia" panose="02040502050405020303" pitchFamily="18" charset="0"/>
                <a:ea typeface="+mj-ea"/>
                <a:cs typeface="+mj-cs"/>
              </a:rPr>
              <a:t>(fork)</a:t>
            </a:r>
            <a:endParaRPr lang="en-US" sz="2400" dirty="0">
              <a:solidFill>
                <a:schemeClr val="accent5"/>
              </a:solidFill>
              <a:latin typeface="Georgia" panose="02040502050405020303" pitchFamily="18" charset="0"/>
              <a:ea typeface="+mj-ea"/>
              <a:cs typeface="+mj-cs"/>
            </a:endParaRPr>
          </a:p>
        </p:txBody>
      </p:sp>
      <p:sp>
        <p:nvSpPr>
          <p:cNvPr id="76" name="TextBox 75">
            <a:extLst>
              <a:ext uri="{FF2B5EF4-FFF2-40B4-BE49-F238E27FC236}">
                <a16:creationId xmlns:a16="http://schemas.microsoft.com/office/drawing/2014/main" id="{5EB52E77-25C2-4701-84A0-102243070E99}"/>
              </a:ext>
            </a:extLst>
          </p:cNvPr>
          <p:cNvSpPr txBox="1"/>
          <p:nvPr/>
        </p:nvSpPr>
        <p:spPr>
          <a:xfrm>
            <a:off x="1220147" y="3684604"/>
            <a:ext cx="2982475" cy="369332"/>
          </a:xfrm>
          <a:prstGeom prst="rect">
            <a:avLst/>
          </a:prstGeom>
          <a:noFill/>
        </p:spPr>
        <p:txBody>
          <a:bodyPr wrap="square" anchor="ctr" anchorCtr="0">
            <a:spAutoFit/>
          </a:bodyPr>
          <a:lstStyle/>
          <a:p>
            <a:pPr>
              <a:lnSpc>
                <a:spcPct val="90000"/>
              </a:lnSpc>
              <a:spcBef>
                <a:spcPct val="0"/>
              </a:spcBef>
              <a:spcAft>
                <a:spcPts val="600"/>
              </a:spcAft>
            </a:pPr>
            <a:r>
              <a:rPr lang="en-US" sz="2000" dirty="0">
                <a:solidFill>
                  <a:schemeClr val="bg2"/>
                </a:solidFill>
                <a:latin typeface="Georgia" panose="02040502050405020303" pitchFamily="18" charset="0"/>
                <a:ea typeface="+mj-ea"/>
                <a:cs typeface="+mj-cs"/>
              </a:rPr>
              <a:t>Yarden Ankonina</a:t>
            </a:r>
          </a:p>
        </p:txBody>
      </p:sp>
      <p:sp>
        <p:nvSpPr>
          <p:cNvPr id="78" name="TextBox 77">
            <a:extLst>
              <a:ext uri="{FF2B5EF4-FFF2-40B4-BE49-F238E27FC236}">
                <a16:creationId xmlns:a16="http://schemas.microsoft.com/office/drawing/2014/main" id="{4ED83C4C-F6BB-4CB6-9A25-91896824708A}"/>
              </a:ext>
            </a:extLst>
          </p:cNvPr>
          <p:cNvSpPr txBox="1"/>
          <p:nvPr/>
        </p:nvSpPr>
        <p:spPr>
          <a:xfrm>
            <a:off x="3684985" y="3616106"/>
            <a:ext cx="2878395" cy="424732"/>
          </a:xfrm>
          <a:prstGeom prst="rect">
            <a:avLst/>
          </a:prstGeom>
          <a:noFill/>
        </p:spPr>
        <p:txBody>
          <a:bodyPr wrap="square" anchor="ctr">
            <a:spAutoFit/>
          </a:bodyPr>
          <a:lstStyle/>
          <a:p>
            <a:pPr>
              <a:lnSpc>
                <a:spcPct val="90000"/>
              </a:lnSpc>
              <a:spcBef>
                <a:spcPct val="0"/>
              </a:spcBef>
              <a:spcAft>
                <a:spcPts val="600"/>
              </a:spcAft>
            </a:pPr>
            <a:r>
              <a:rPr lang="en-US" sz="2400" b="1" dirty="0">
                <a:solidFill>
                  <a:schemeClr val="accent5"/>
                </a:solidFill>
                <a:latin typeface="Georgia" panose="02040502050405020303" pitchFamily="18" charset="0"/>
                <a:ea typeface="+mj-ea"/>
                <a:cs typeface="+mj-cs"/>
                <a:hlinkClick r:id="rId10">
                  <a:extLst>
                    <a:ext uri="{A12FA001-AC4F-418D-AE19-62706E023703}">
                      <ahyp:hlinkClr xmlns:ahyp="http://schemas.microsoft.com/office/drawing/2018/hyperlinkcolor" val="tx"/>
                    </a:ext>
                  </a:extLst>
                </a:hlinkClick>
              </a:rPr>
              <a:t>GitHub</a:t>
            </a:r>
            <a:r>
              <a:rPr lang="en-US" sz="2400" b="1" dirty="0">
                <a:solidFill>
                  <a:schemeClr val="accent5"/>
                </a:solidFill>
                <a:latin typeface="Georgia" panose="02040502050405020303" pitchFamily="18" charset="0"/>
                <a:ea typeface="+mj-ea"/>
                <a:cs typeface="+mj-cs"/>
              </a:rPr>
              <a:t>(main)</a:t>
            </a:r>
            <a:endParaRPr lang="en-US" sz="2400" dirty="0">
              <a:solidFill>
                <a:schemeClr val="accent5"/>
              </a:solidFill>
              <a:latin typeface="Georgia" panose="02040502050405020303" pitchFamily="18" charset="0"/>
              <a:ea typeface="+mj-ea"/>
              <a:cs typeface="+mj-cs"/>
            </a:endParaRPr>
          </a:p>
        </p:txBody>
      </p:sp>
      <p:sp>
        <p:nvSpPr>
          <p:cNvPr id="79" name="TextBox 78">
            <a:extLst>
              <a:ext uri="{FF2B5EF4-FFF2-40B4-BE49-F238E27FC236}">
                <a16:creationId xmlns:a16="http://schemas.microsoft.com/office/drawing/2014/main" id="{983CE918-E758-4428-9B08-48A81607CE0C}"/>
              </a:ext>
            </a:extLst>
          </p:cNvPr>
          <p:cNvSpPr txBox="1"/>
          <p:nvPr/>
        </p:nvSpPr>
        <p:spPr>
          <a:xfrm>
            <a:off x="1178420" y="4323025"/>
            <a:ext cx="2982475" cy="369332"/>
          </a:xfrm>
          <a:prstGeom prst="rect">
            <a:avLst/>
          </a:prstGeom>
          <a:noFill/>
        </p:spPr>
        <p:txBody>
          <a:bodyPr wrap="square" anchor="ctr" anchorCtr="0">
            <a:spAutoFit/>
          </a:bodyPr>
          <a:lstStyle/>
          <a:p>
            <a:pPr>
              <a:lnSpc>
                <a:spcPct val="90000"/>
              </a:lnSpc>
              <a:spcBef>
                <a:spcPct val="0"/>
              </a:spcBef>
              <a:spcAft>
                <a:spcPts val="600"/>
              </a:spcAft>
            </a:pPr>
            <a:r>
              <a:rPr lang="en-US" sz="2000" i="0" dirty="0">
                <a:solidFill>
                  <a:schemeClr val="bg2"/>
                </a:solidFill>
                <a:effectLst/>
                <a:latin typeface="Georgia" panose="02040502050405020303" pitchFamily="18" charset="0"/>
              </a:rPr>
              <a:t>Alon Sapozhnikov</a:t>
            </a:r>
            <a:endParaRPr lang="en-US" sz="2000" dirty="0">
              <a:solidFill>
                <a:schemeClr val="bg2"/>
              </a:solidFill>
              <a:latin typeface="Georgia" panose="02040502050405020303" pitchFamily="18" charset="0"/>
              <a:ea typeface="+mj-ea"/>
              <a:cs typeface="+mj-cs"/>
            </a:endParaRPr>
          </a:p>
        </p:txBody>
      </p:sp>
    </p:spTree>
    <p:extLst>
      <p:ext uri="{BB962C8B-B14F-4D97-AF65-F5344CB8AC3E}">
        <p14:creationId xmlns:p14="http://schemas.microsoft.com/office/powerpoint/2010/main" val="284986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4FD71967-FF6C-4893-A2EC-D1DADD1DCFDA}"/>
              </a:ext>
            </a:extLst>
          </p:cNvPr>
          <p:cNvSpPr txBox="1"/>
          <p:nvPr/>
        </p:nvSpPr>
        <p:spPr>
          <a:xfrm>
            <a:off x="581467" y="298070"/>
            <a:ext cx="9632272" cy="830997"/>
          </a:xfrm>
          <a:prstGeom prst="rect">
            <a:avLst/>
          </a:prstGeom>
          <a:noFill/>
        </p:spPr>
        <p:txBody>
          <a:bodyPr wrap="square" rtlCol="0">
            <a:spAutoFit/>
          </a:bodyPr>
          <a:lstStyle/>
          <a:p>
            <a:pPr algn="ctr"/>
            <a:r>
              <a:rPr lang="en-US" sz="4800" dirty="0">
                <a:solidFill>
                  <a:srgbClr val="FFC000"/>
                </a:solidFill>
                <a:latin typeface="Berlin Sans FB Demi" panose="020E0802020502020306" pitchFamily="34" charset="0"/>
              </a:rPr>
              <a:t>Introduction</a:t>
            </a:r>
            <a:endParaRPr lang="en-US" sz="4800" dirty="0">
              <a:solidFill>
                <a:srgbClr val="FFC000"/>
              </a:solidFill>
            </a:endParaRPr>
          </a:p>
        </p:txBody>
      </p:sp>
      <p:sp>
        <p:nvSpPr>
          <p:cNvPr id="23" name="Rectangle: Rounded Corners 22">
            <a:extLst>
              <a:ext uri="{FF2B5EF4-FFF2-40B4-BE49-F238E27FC236}">
                <a16:creationId xmlns:a16="http://schemas.microsoft.com/office/drawing/2014/main" id="{21F53CCE-A89D-4EAB-881F-4A82550165F8}"/>
              </a:ext>
            </a:extLst>
          </p:cNvPr>
          <p:cNvSpPr/>
          <p:nvPr/>
        </p:nvSpPr>
        <p:spPr>
          <a:xfrm>
            <a:off x="533659" y="1327140"/>
            <a:ext cx="10816216" cy="49202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grpSp>
        <p:nvGrpSpPr>
          <p:cNvPr id="27" name="Google Shape;1187;p60">
            <a:extLst>
              <a:ext uri="{FF2B5EF4-FFF2-40B4-BE49-F238E27FC236}">
                <a16:creationId xmlns:a16="http://schemas.microsoft.com/office/drawing/2014/main" id="{D7A134F2-5612-4A4D-A83C-061CEF4FDB7D}"/>
              </a:ext>
            </a:extLst>
          </p:cNvPr>
          <p:cNvGrpSpPr/>
          <p:nvPr/>
        </p:nvGrpSpPr>
        <p:grpSpPr>
          <a:xfrm>
            <a:off x="10940317" y="247751"/>
            <a:ext cx="1074069" cy="1112334"/>
            <a:chOff x="4821038" y="986763"/>
            <a:chExt cx="543150" cy="562500"/>
          </a:xfrm>
          <a:solidFill>
            <a:schemeClr val="accent4"/>
          </a:solidFill>
        </p:grpSpPr>
        <p:sp>
          <p:nvSpPr>
            <p:cNvPr id="28" name="Google Shape;1188;p60">
              <a:extLst>
                <a:ext uri="{FF2B5EF4-FFF2-40B4-BE49-F238E27FC236}">
                  <a16:creationId xmlns:a16="http://schemas.microsoft.com/office/drawing/2014/main" id="{93F5ECCA-E0B9-4336-BB46-590C40761C5D}"/>
                </a:ext>
              </a:extLst>
            </p:cNvPr>
            <p:cNvSpPr/>
            <p:nvPr/>
          </p:nvSpPr>
          <p:spPr>
            <a:xfrm>
              <a:off x="5323438" y="1032238"/>
              <a:ext cx="36075" cy="47200"/>
            </a:xfrm>
            <a:custGeom>
              <a:avLst/>
              <a:gdLst/>
              <a:ahLst/>
              <a:cxnLst/>
              <a:rect l="l" t="t" r="r" b="b"/>
              <a:pathLst>
                <a:path w="1443" h="1888" extrusionOk="0">
                  <a:moveTo>
                    <a:pt x="459" y="1"/>
                  </a:moveTo>
                  <a:cubicBezTo>
                    <a:pt x="207" y="520"/>
                    <a:pt x="51" y="1080"/>
                    <a:pt x="0" y="1654"/>
                  </a:cubicBezTo>
                  <a:cubicBezTo>
                    <a:pt x="29" y="1659"/>
                    <a:pt x="58" y="1659"/>
                    <a:pt x="87" y="1664"/>
                  </a:cubicBezTo>
                  <a:cubicBezTo>
                    <a:pt x="555" y="1719"/>
                    <a:pt x="1005" y="1798"/>
                    <a:pt x="1442" y="1887"/>
                  </a:cubicBezTo>
                  <a:cubicBezTo>
                    <a:pt x="1252" y="1195"/>
                    <a:pt x="918" y="554"/>
                    <a:pt x="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9;p60">
              <a:extLst>
                <a:ext uri="{FF2B5EF4-FFF2-40B4-BE49-F238E27FC236}">
                  <a16:creationId xmlns:a16="http://schemas.microsoft.com/office/drawing/2014/main" id="{26C48720-ED63-4ED8-9070-FEC4367004EB}"/>
                </a:ext>
              </a:extLst>
            </p:cNvPr>
            <p:cNvSpPr/>
            <p:nvPr/>
          </p:nvSpPr>
          <p:spPr>
            <a:xfrm>
              <a:off x="5322838" y="1093038"/>
              <a:ext cx="41350" cy="72900"/>
            </a:xfrm>
            <a:custGeom>
              <a:avLst/>
              <a:gdLst/>
              <a:ahLst/>
              <a:cxnLst/>
              <a:rect l="l" t="t" r="r" b="b"/>
              <a:pathLst>
                <a:path w="1654" h="2916" extrusionOk="0">
                  <a:moveTo>
                    <a:pt x="0" y="1"/>
                  </a:moveTo>
                  <a:cubicBezTo>
                    <a:pt x="46" y="1267"/>
                    <a:pt x="502" y="2384"/>
                    <a:pt x="1178" y="2915"/>
                  </a:cubicBezTo>
                  <a:cubicBezTo>
                    <a:pt x="1490" y="2250"/>
                    <a:pt x="1651" y="1527"/>
                    <a:pt x="1653" y="794"/>
                  </a:cubicBezTo>
                  <a:cubicBezTo>
                    <a:pt x="1653" y="621"/>
                    <a:pt x="1644" y="450"/>
                    <a:pt x="1627" y="282"/>
                  </a:cubicBezTo>
                  <a:cubicBezTo>
                    <a:pt x="1096" y="159"/>
                    <a:pt x="558" y="66"/>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0;p60">
              <a:extLst>
                <a:ext uri="{FF2B5EF4-FFF2-40B4-BE49-F238E27FC236}">
                  <a16:creationId xmlns:a16="http://schemas.microsoft.com/office/drawing/2014/main" id="{D264562E-2E31-4823-B9AD-E154BF4B98AD}"/>
                </a:ext>
              </a:extLst>
            </p:cNvPr>
            <p:cNvSpPr/>
            <p:nvPr/>
          </p:nvSpPr>
          <p:spPr>
            <a:xfrm>
              <a:off x="5112338" y="1091363"/>
              <a:ext cx="116025" cy="105500"/>
            </a:xfrm>
            <a:custGeom>
              <a:avLst/>
              <a:gdLst/>
              <a:ahLst/>
              <a:cxnLst/>
              <a:rect l="l" t="t" r="r" b="b"/>
              <a:pathLst>
                <a:path w="4641" h="4220" extrusionOk="0">
                  <a:moveTo>
                    <a:pt x="4636" y="0"/>
                  </a:moveTo>
                  <a:cubicBezTo>
                    <a:pt x="4338" y="24"/>
                    <a:pt x="4040" y="46"/>
                    <a:pt x="3751" y="85"/>
                  </a:cubicBezTo>
                  <a:cubicBezTo>
                    <a:pt x="2454" y="221"/>
                    <a:pt x="1185" y="568"/>
                    <a:pt x="0" y="1113"/>
                  </a:cubicBezTo>
                  <a:cubicBezTo>
                    <a:pt x="56" y="2266"/>
                    <a:pt x="507" y="3362"/>
                    <a:pt x="1279" y="4220"/>
                  </a:cubicBezTo>
                  <a:cubicBezTo>
                    <a:pt x="3300" y="3516"/>
                    <a:pt x="4640" y="1892"/>
                    <a:pt x="4640" y="111"/>
                  </a:cubicBezTo>
                  <a:cubicBezTo>
                    <a:pt x="4640" y="72"/>
                    <a:pt x="4638" y="36"/>
                    <a:pt x="4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p60">
              <a:extLst>
                <a:ext uri="{FF2B5EF4-FFF2-40B4-BE49-F238E27FC236}">
                  <a16:creationId xmlns:a16="http://schemas.microsoft.com/office/drawing/2014/main" id="{7A03CE17-6616-4747-8770-099B3971CBD3}"/>
                </a:ext>
              </a:extLst>
            </p:cNvPr>
            <p:cNvSpPr/>
            <p:nvPr/>
          </p:nvSpPr>
          <p:spPr>
            <a:xfrm>
              <a:off x="5159963" y="1089788"/>
              <a:ext cx="110500" cy="149150"/>
            </a:xfrm>
            <a:custGeom>
              <a:avLst/>
              <a:gdLst/>
              <a:ahLst/>
              <a:cxnLst/>
              <a:rect l="l" t="t" r="r" b="b"/>
              <a:pathLst>
                <a:path w="4420" h="5966" extrusionOk="0">
                  <a:moveTo>
                    <a:pt x="4208" y="1"/>
                  </a:moveTo>
                  <a:cubicBezTo>
                    <a:pt x="3971" y="1"/>
                    <a:pt x="3737" y="13"/>
                    <a:pt x="3502" y="23"/>
                  </a:cubicBezTo>
                  <a:cubicBezTo>
                    <a:pt x="3504" y="73"/>
                    <a:pt x="3512" y="123"/>
                    <a:pt x="3512" y="174"/>
                  </a:cubicBezTo>
                  <a:cubicBezTo>
                    <a:pt x="3512" y="2173"/>
                    <a:pt x="2125" y="3995"/>
                    <a:pt x="1" y="4874"/>
                  </a:cubicBezTo>
                  <a:cubicBezTo>
                    <a:pt x="888" y="5581"/>
                    <a:pt x="1990" y="5965"/>
                    <a:pt x="3125" y="5965"/>
                  </a:cubicBezTo>
                  <a:cubicBezTo>
                    <a:pt x="3269" y="5965"/>
                    <a:pt x="3411" y="5955"/>
                    <a:pt x="3552" y="5943"/>
                  </a:cubicBezTo>
                  <a:cubicBezTo>
                    <a:pt x="3576" y="5898"/>
                    <a:pt x="3600" y="5857"/>
                    <a:pt x="3624" y="5806"/>
                  </a:cubicBezTo>
                  <a:cubicBezTo>
                    <a:pt x="4122" y="4737"/>
                    <a:pt x="4420" y="2993"/>
                    <a:pt x="4420" y="1142"/>
                  </a:cubicBezTo>
                  <a:cubicBezTo>
                    <a:pt x="4420" y="751"/>
                    <a:pt x="4403" y="371"/>
                    <a:pt x="4379" y="3"/>
                  </a:cubicBezTo>
                  <a:cubicBezTo>
                    <a:pt x="4333" y="3"/>
                    <a:pt x="4290" y="1"/>
                    <a:pt x="4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2;p60">
              <a:extLst>
                <a:ext uri="{FF2B5EF4-FFF2-40B4-BE49-F238E27FC236}">
                  <a16:creationId xmlns:a16="http://schemas.microsoft.com/office/drawing/2014/main" id="{17A14559-B289-4F7C-A990-FF554DE718DF}"/>
                </a:ext>
              </a:extLst>
            </p:cNvPr>
            <p:cNvSpPr/>
            <p:nvPr/>
          </p:nvSpPr>
          <p:spPr>
            <a:xfrm>
              <a:off x="5266363" y="990088"/>
              <a:ext cx="54275" cy="81825"/>
            </a:xfrm>
            <a:custGeom>
              <a:avLst/>
              <a:gdLst/>
              <a:ahLst/>
              <a:cxnLst/>
              <a:rect l="l" t="t" r="r" b="b"/>
              <a:pathLst>
                <a:path w="2171" h="3273" extrusionOk="0">
                  <a:moveTo>
                    <a:pt x="0" y="0"/>
                  </a:moveTo>
                  <a:cubicBezTo>
                    <a:pt x="459" y="1024"/>
                    <a:pt x="741" y="2117"/>
                    <a:pt x="834" y="3237"/>
                  </a:cubicBezTo>
                  <a:cubicBezTo>
                    <a:pt x="1063" y="3244"/>
                    <a:pt x="1286" y="3256"/>
                    <a:pt x="1507" y="3273"/>
                  </a:cubicBezTo>
                  <a:cubicBezTo>
                    <a:pt x="1570" y="2514"/>
                    <a:pt x="1795" y="1773"/>
                    <a:pt x="2170" y="1110"/>
                  </a:cubicBezTo>
                  <a:cubicBezTo>
                    <a:pt x="1548" y="567"/>
                    <a:pt x="803" y="18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3;p60">
              <a:extLst>
                <a:ext uri="{FF2B5EF4-FFF2-40B4-BE49-F238E27FC236}">
                  <a16:creationId xmlns:a16="http://schemas.microsoft.com/office/drawing/2014/main" id="{0E0654A6-F41F-4A6E-95A5-54BD841B9285}"/>
                </a:ext>
              </a:extLst>
            </p:cNvPr>
            <p:cNvSpPr/>
            <p:nvPr/>
          </p:nvSpPr>
          <p:spPr>
            <a:xfrm>
              <a:off x="5271888" y="1090388"/>
              <a:ext cx="70975" cy="143800"/>
            </a:xfrm>
            <a:custGeom>
              <a:avLst/>
              <a:gdLst/>
              <a:ahLst/>
              <a:cxnLst/>
              <a:rect l="l" t="t" r="r" b="b"/>
              <a:pathLst>
                <a:path w="2839" h="5752" extrusionOk="0">
                  <a:moveTo>
                    <a:pt x="685" y="1"/>
                  </a:moveTo>
                  <a:lnTo>
                    <a:pt x="685" y="1"/>
                  </a:lnTo>
                  <a:cubicBezTo>
                    <a:pt x="709" y="354"/>
                    <a:pt x="721" y="731"/>
                    <a:pt x="721" y="1118"/>
                  </a:cubicBezTo>
                  <a:cubicBezTo>
                    <a:pt x="755" y="2692"/>
                    <a:pt x="512" y="4261"/>
                    <a:pt x="1" y="5751"/>
                  </a:cubicBezTo>
                  <a:cubicBezTo>
                    <a:pt x="1161" y="5427"/>
                    <a:pt x="2166" y="4701"/>
                    <a:pt x="2838" y="3702"/>
                  </a:cubicBezTo>
                  <a:cubicBezTo>
                    <a:pt x="1906" y="3036"/>
                    <a:pt x="1296" y="1635"/>
                    <a:pt x="1260" y="37"/>
                  </a:cubicBezTo>
                  <a:cubicBezTo>
                    <a:pt x="1070" y="23"/>
                    <a:pt x="880" y="11"/>
                    <a:pt x="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4;p60">
              <a:extLst>
                <a:ext uri="{FF2B5EF4-FFF2-40B4-BE49-F238E27FC236}">
                  <a16:creationId xmlns:a16="http://schemas.microsoft.com/office/drawing/2014/main" id="{FF3CBEE0-18A1-44EF-99AC-A190273E5A62}"/>
                </a:ext>
              </a:extLst>
            </p:cNvPr>
            <p:cNvSpPr/>
            <p:nvPr/>
          </p:nvSpPr>
          <p:spPr>
            <a:xfrm>
              <a:off x="5193438" y="986763"/>
              <a:ext cx="74275" cy="84250"/>
            </a:xfrm>
            <a:custGeom>
              <a:avLst/>
              <a:gdLst/>
              <a:ahLst/>
              <a:cxnLst/>
              <a:rect l="l" t="t" r="r" b="b"/>
              <a:pathLst>
                <a:path w="2971" h="3370" extrusionOk="0">
                  <a:moveTo>
                    <a:pt x="1786" y="1"/>
                  </a:moveTo>
                  <a:cubicBezTo>
                    <a:pt x="1175" y="3"/>
                    <a:pt x="570" y="114"/>
                    <a:pt x="0" y="332"/>
                  </a:cubicBezTo>
                  <a:cubicBezTo>
                    <a:pt x="1043" y="1053"/>
                    <a:pt x="1781" y="2137"/>
                    <a:pt x="2064" y="3370"/>
                  </a:cubicBezTo>
                  <a:cubicBezTo>
                    <a:pt x="2331" y="3360"/>
                    <a:pt x="2598" y="3346"/>
                    <a:pt x="2869" y="3346"/>
                  </a:cubicBezTo>
                  <a:lnTo>
                    <a:pt x="2970" y="3346"/>
                  </a:lnTo>
                  <a:cubicBezTo>
                    <a:pt x="2795" y="1839"/>
                    <a:pt x="2410" y="594"/>
                    <a:pt x="1927" y="6"/>
                  </a:cubicBezTo>
                  <a:cubicBezTo>
                    <a:pt x="1879" y="6"/>
                    <a:pt x="1834"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5;p60">
              <a:extLst>
                <a:ext uri="{FF2B5EF4-FFF2-40B4-BE49-F238E27FC236}">
                  <a16:creationId xmlns:a16="http://schemas.microsoft.com/office/drawing/2014/main" id="{E33B09A2-D742-4342-8E0B-D8E05D5B7263}"/>
                </a:ext>
              </a:extLst>
            </p:cNvPr>
            <p:cNvSpPr/>
            <p:nvPr/>
          </p:nvSpPr>
          <p:spPr>
            <a:xfrm>
              <a:off x="5112988" y="1004963"/>
              <a:ext cx="112550" cy="92500"/>
            </a:xfrm>
            <a:custGeom>
              <a:avLst/>
              <a:gdLst/>
              <a:ahLst/>
              <a:cxnLst/>
              <a:rect l="l" t="t" r="r" b="b"/>
              <a:pathLst>
                <a:path w="4502" h="3700" extrusionOk="0">
                  <a:moveTo>
                    <a:pt x="2406" y="1"/>
                  </a:moveTo>
                  <a:cubicBezTo>
                    <a:pt x="1080" y="799"/>
                    <a:pt x="193" y="2161"/>
                    <a:pt x="1" y="3699"/>
                  </a:cubicBezTo>
                  <a:cubicBezTo>
                    <a:pt x="1161" y="3221"/>
                    <a:pt x="2382" y="2906"/>
                    <a:pt x="3629" y="2767"/>
                  </a:cubicBezTo>
                  <a:cubicBezTo>
                    <a:pt x="3915" y="2733"/>
                    <a:pt x="4208" y="2711"/>
                    <a:pt x="4501" y="2687"/>
                  </a:cubicBezTo>
                  <a:cubicBezTo>
                    <a:pt x="4184" y="1551"/>
                    <a:pt x="3432" y="585"/>
                    <a:pt x="2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0">
              <a:extLst>
                <a:ext uri="{FF2B5EF4-FFF2-40B4-BE49-F238E27FC236}">
                  <a16:creationId xmlns:a16="http://schemas.microsoft.com/office/drawing/2014/main" id="{53940929-7D7C-4A32-A929-178F74126F1D}"/>
                </a:ext>
              </a:extLst>
            </p:cNvPr>
            <p:cNvSpPr/>
            <p:nvPr/>
          </p:nvSpPr>
          <p:spPr>
            <a:xfrm>
              <a:off x="4947138" y="1384413"/>
              <a:ext cx="252150" cy="29100"/>
            </a:xfrm>
            <a:custGeom>
              <a:avLst/>
              <a:gdLst/>
              <a:ahLst/>
              <a:cxnLst/>
              <a:rect l="l" t="t" r="r" b="b"/>
              <a:pathLst>
                <a:path w="10086" h="1164" extrusionOk="0">
                  <a:moveTo>
                    <a:pt x="582" y="0"/>
                  </a:moveTo>
                  <a:cubicBezTo>
                    <a:pt x="260" y="0"/>
                    <a:pt x="0" y="260"/>
                    <a:pt x="0" y="582"/>
                  </a:cubicBezTo>
                  <a:cubicBezTo>
                    <a:pt x="0" y="904"/>
                    <a:pt x="260" y="1163"/>
                    <a:pt x="582" y="1163"/>
                  </a:cubicBezTo>
                  <a:lnTo>
                    <a:pt x="9504" y="1163"/>
                  </a:lnTo>
                  <a:cubicBezTo>
                    <a:pt x="9826" y="1163"/>
                    <a:pt x="10085" y="901"/>
                    <a:pt x="10085" y="582"/>
                  </a:cubicBezTo>
                  <a:cubicBezTo>
                    <a:pt x="10085" y="260"/>
                    <a:pt x="9826" y="0"/>
                    <a:pt x="9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0">
              <a:extLst>
                <a:ext uri="{FF2B5EF4-FFF2-40B4-BE49-F238E27FC236}">
                  <a16:creationId xmlns:a16="http://schemas.microsoft.com/office/drawing/2014/main" id="{2EA5CC41-54E4-436A-860B-711A45E251FD}"/>
                </a:ext>
              </a:extLst>
            </p:cNvPr>
            <p:cNvSpPr/>
            <p:nvPr/>
          </p:nvSpPr>
          <p:spPr>
            <a:xfrm>
              <a:off x="4821038" y="1074063"/>
              <a:ext cx="504350" cy="310375"/>
            </a:xfrm>
            <a:custGeom>
              <a:avLst/>
              <a:gdLst/>
              <a:ahLst/>
              <a:cxnLst/>
              <a:rect l="l" t="t" r="r" b="b"/>
              <a:pathLst>
                <a:path w="20174" h="12415" extrusionOk="0">
                  <a:moveTo>
                    <a:pt x="3881" y="777"/>
                  </a:moveTo>
                  <a:cubicBezTo>
                    <a:pt x="4095" y="777"/>
                    <a:pt x="4268" y="950"/>
                    <a:pt x="4268" y="1163"/>
                  </a:cubicBezTo>
                  <a:cubicBezTo>
                    <a:pt x="4268" y="1377"/>
                    <a:pt x="4095" y="1550"/>
                    <a:pt x="3881" y="1550"/>
                  </a:cubicBezTo>
                  <a:lnTo>
                    <a:pt x="1553" y="1550"/>
                  </a:lnTo>
                  <a:lnTo>
                    <a:pt x="1553" y="2716"/>
                  </a:lnTo>
                  <a:cubicBezTo>
                    <a:pt x="1553" y="2930"/>
                    <a:pt x="1380" y="3103"/>
                    <a:pt x="1166" y="3103"/>
                  </a:cubicBezTo>
                  <a:cubicBezTo>
                    <a:pt x="952" y="3103"/>
                    <a:pt x="777" y="2930"/>
                    <a:pt x="777" y="2716"/>
                  </a:cubicBezTo>
                  <a:lnTo>
                    <a:pt x="777" y="1163"/>
                  </a:lnTo>
                  <a:cubicBezTo>
                    <a:pt x="777" y="950"/>
                    <a:pt x="952" y="777"/>
                    <a:pt x="1166" y="777"/>
                  </a:cubicBezTo>
                  <a:close/>
                  <a:moveTo>
                    <a:pt x="390" y="0"/>
                  </a:moveTo>
                  <a:cubicBezTo>
                    <a:pt x="176" y="0"/>
                    <a:pt x="0" y="173"/>
                    <a:pt x="0" y="387"/>
                  </a:cubicBezTo>
                  <a:lnTo>
                    <a:pt x="0" y="12025"/>
                  </a:lnTo>
                  <a:cubicBezTo>
                    <a:pt x="0" y="12239"/>
                    <a:pt x="176" y="12414"/>
                    <a:pt x="390" y="12414"/>
                  </a:cubicBezTo>
                  <a:lnTo>
                    <a:pt x="4405" y="12414"/>
                  </a:lnTo>
                  <a:cubicBezTo>
                    <a:pt x="4600" y="12006"/>
                    <a:pt x="4984" y="11722"/>
                    <a:pt x="5431" y="11657"/>
                  </a:cubicBezTo>
                  <a:lnTo>
                    <a:pt x="5431" y="5830"/>
                  </a:lnTo>
                  <a:cubicBezTo>
                    <a:pt x="5431" y="5522"/>
                    <a:pt x="5554" y="5224"/>
                    <a:pt x="5772" y="5008"/>
                  </a:cubicBezTo>
                  <a:cubicBezTo>
                    <a:pt x="5991" y="4789"/>
                    <a:pt x="6286" y="4667"/>
                    <a:pt x="6596" y="4667"/>
                  </a:cubicBezTo>
                  <a:lnTo>
                    <a:pt x="10475" y="4667"/>
                  </a:lnTo>
                  <a:cubicBezTo>
                    <a:pt x="10689" y="4667"/>
                    <a:pt x="10864" y="4840"/>
                    <a:pt x="10864" y="5054"/>
                  </a:cubicBezTo>
                  <a:cubicBezTo>
                    <a:pt x="10864" y="5268"/>
                    <a:pt x="10689" y="5441"/>
                    <a:pt x="10475" y="5441"/>
                  </a:cubicBezTo>
                  <a:lnTo>
                    <a:pt x="6596" y="5441"/>
                  </a:lnTo>
                  <a:cubicBezTo>
                    <a:pt x="6383" y="5441"/>
                    <a:pt x="6207" y="5616"/>
                    <a:pt x="6207" y="5830"/>
                  </a:cubicBezTo>
                  <a:lnTo>
                    <a:pt x="6207" y="11635"/>
                  </a:lnTo>
                  <a:lnTo>
                    <a:pt x="13966" y="11635"/>
                  </a:lnTo>
                  <a:lnTo>
                    <a:pt x="13966" y="8146"/>
                  </a:lnTo>
                  <a:cubicBezTo>
                    <a:pt x="13966" y="7930"/>
                    <a:pt x="14139" y="7757"/>
                    <a:pt x="14353" y="7757"/>
                  </a:cubicBezTo>
                  <a:cubicBezTo>
                    <a:pt x="14569" y="7757"/>
                    <a:pt x="14742" y="7930"/>
                    <a:pt x="14742" y="8146"/>
                  </a:cubicBezTo>
                  <a:lnTo>
                    <a:pt x="14742" y="11657"/>
                  </a:lnTo>
                  <a:cubicBezTo>
                    <a:pt x="15189" y="11722"/>
                    <a:pt x="15574" y="12006"/>
                    <a:pt x="15771" y="12412"/>
                  </a:cubicBezTo>
                  <a:lnTo>
                    <a:pt x="19786" y="12412"/>
                  </a:lnTo>
                  <a:cubicBezTo>
                    <a:pt x="20000" y="12412"/>
                    <a:pt x="20173" y="12239"/>
                    <a:pt x="20173" y="12025"/>
                  </a:cubicBezTo>
                  <a:lnTo>
                    <a:pt x="20173" y="6195"/>
                  </a:lnTo>
                  <a:cubicBezTo>
                    <a:pt x="19145" y="6972"/>
                    <a:pt x="17911" y="7369"/>
                    <a:pt x="16669" y="7369"/>
                  </a:cubicBezTo>
                  <a:cubicBezTo>
                    <a:pt x="15786" y="7369"/>
                    <a:pt x="14899" y="7168"/>
                    <a:pt x="14079" y="6760"/>
                  </a:cubicBezTo>
                  <a:cubicBezTo>
                    <a:pt x="12104" y="5775"/>
                    <a:pt x="10859" y="3756"/>
                    <a:pt x="10862" y="1550"/>
                  </a:cubicBezTo>
                  <a:cubicBezTo>
                    <a:pt x="10864" y="1026"/>
                    <a:pt x="10936" y="505"/>
                    <a:pt x="11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98;p60">
              <a:extLst>
                <a:ext uri="{FF2B5EF4-FFF2-40B4-BE49-F238E27FC236}">
                  <a16:creationId xmlns:a16="http://schemas.microsoft.com/office/drawing/2014/main" id="{26266764-3AEC-486A-BE5F-3EC8434DBDB7}"/>
                </a:ext>
              </a:extLst>
            </p:cNvPr>
            <p:cNvSpPr/>
            <p:nvPr/>
          </p:nvSpPr>
          <p:spPr>
            <a:xfrm>
              <a:off x="4962438" y="1432888"/>
              <a:ext cx="221700" cy="116375"/>
            </a:xfrm>
            <a:custGeom>
              <a:avLst/>
              <a:gdLst/>
              <a:ahLst/>
              <a:cxnLst/>
              <a:rect l="l" t="t" r="r" b="b"/>
              <a:pathLst>
                <a:path w="8868" h="4655" extrusionOk="0">
                  <a:moveTo>
                    <a:pt x="2899" y="531"/>
                  </a:moveTo>
                  <a:lnTo>
                    <a:pt x="3877" y="1490"/>
                  </a:lnTo>
                  <a:lnTo>
                    <a:pt x="2976" y="2374"/>
                  </a:lnTo>
                  <a:lnTo>
                    <a:pt x="1988" y="1442"/>
                  </a:lnTo>
                  <a:lnTo>
                    <a:pt x="2899" y="531"/>
                  </a:lnTo>
                  <a:close/>
                  <a:moveTo>
                    <a:pt x="5963" y="531"/>
                  </a:moveTo>
                  <a:lnTo>
                    <a:pt x="6876" y="1442"/>
                  </a:lnTo>
                  <a:lnTo>
                    <a:pt x="5886" y="2374"/>
                  </a:lnTo>
                  <a:lnTo>
                    <a:pt x="4985" y="1490"/>
                  </a:lnTo>
                  <a:lnTo>
                    <a:pt x="5963" y="531"/>
                  </a:lnTo>
                  <a:close/>
                  <a:moveTo>
                    <a:pt x="1474" y="2026"/>
                  </a:moveTo>
                  <a:lnTo>
                    <a:pt x="2421" y="2917"/>
                  </a:lnTo>
                  <a:lnTo>
                    <a:pt x="1688" y="3638"/>
                  </a:lnTo>
                  <a:cubicBezTo>
                    <a:pt x="1654" y="3095"/>
                    <a:pt x="1582" y="2557"/>
                    <a:pt x="1474" y="2026"/>
                  </a:cubicBezTo>
                  <a:close/>
                  <a:moveTo>
                    <a:pt x="7390" y="2021"/>
                  </a:moveTo>
                  <a:lnTo>
                    <a:pt x="7390" y="2021"/>
                  </a:lnTo>
                  <a:cubicBezTo>
                    <a:pt x="7284" y="2555"/>
                    <a:pt x="7212" y="3095"/>
                    <a:pt x="7174" y="3638"/>
                  </a:cubicBezTo>
                  <a:lnTo>
                    <a:pt x="6441" y="2917"/>
                  </a:lnTo>
                  <a:lnTo>
                    <a:pt x="7390" y="2021"/>
                  </a:lnTo>
                  <a:close/>
                  <a:moveTo>
                    <a:pt x="4432" y="2033"/>
                  </a:moveTo>
                  <a:lnTo>
                    <a:pt x="5331" y="2913"/>
                  </a:lnTo>
                  <a:lnTo>
                    <a:pt x="4432" y="3804"/>
                  </a:lnTo>
                  <a:lnTo>
                    <a:pt x="3531" y="2913"/>
                  </a:lnTo>
                  <a:lnTo>
                    <a:pt x="4432" y="2033"/>
                  </a:lnTo>
                  <a:close/>
                  <a:moveTo>
                    <a:pt x="1" y="0"/>
                  </a:moveTo>
                  <a:cubicBezTo>
                    <a:pt x="301" y="608"/>
                    <a:pt x="522" y="1252"/>
                    <a:pt x="664" y="1915"/>
                  </a:cubicBezTo>
                  <a:cubicBezTo>
                    <a:pt x="825" y="2634"/>
                    <a:pt x="916" y="3367"/>
                    <a:pt x="931" y="4104"/>
                  </a:cubicBezTo>
                  <a:cubicBezTo>
                    <a:pt x="947" y="4410"/>
                    <a:pt x="1200" y="4650"/>
                    <a:pt x="1504" y="4650"/>
                  </a:cubicBezTo>
                  <a:cubicBezTo>
                    <a:pt x="1508" y="4650"/>
                    <a:pt x="1513" y="4650"/>
                    <a:pt x="1517" y="4650"/>
                  </a:cubicBezTo>
                  <a:cubicBezTo>
                    <a:pt x="1669" y="4650"/>
                    <a:pt x="1815" y="4592"/>
                    <a:pt x="1926" y="4489"/>
                  </a:cubicBezTo>
                  <a:lnTo>
                    <a:pt x="2981" y="3456"/>
                  </a:lnTo>
                  <a:lnTo>
                    <a:pt x="4028" y="4496"/>
                  </a:lnTo>
                  <a:cubicBezTo>
                    <a:pt x="4136" y="4597"/>
                    <a:pt x="4278" y="4655"/>
                    <a:pt x="4427" y="4655"/>
                  </a:cubicBezTo>
                  <a:cubicBezTo>
                    <a:pt x="4581" y="4655"/>
                    <a:pt x="4730" y="4595"/>
                    <a:pt x="4843" y="4489"/>
                  </a:cubicBezTo>
                  <a:lnTo>
                    <a:pt x="5881" y="3456"/>
                  </a:lnTo>
                  <a:lnTo>
                    <a:pt x="6948" y="4501"/>
                  </a:lnTo>
                  <a:cubicBezTo>
                    <a:pt x="7058" y="4599"/>
                    <a:pt x="7203" y="4655"/>
                    <a:pt x="7352" y="4655"/>
                  </a:cubicBezTo>
                  <a:cubicBezTo>
                    <a:pt x="7659" y="4655"/>
                    <a:pt x="7914" y="4412"/>
                    <a:pt x="7931" y="4104"/>
                  </a:cubicBezTo>
                  <a:cubicBezTo>
                    <a:pt x="7950" y="3367"/>
                    <a:pt x="8041" y="2634"/>
                    <a:pt x="8202" y="1913"/>
                  </a:cubicBezTo>
                  <a:cubicBezTo>
                    <a:pt x="8342" y="1250"/>
                    <a:pt x="8565" y="606"/>
                    <a:pt x="8868" y="0"/>
                  </a:cubicBezTo>
                  <a:lnTo>
                    <a:pt x="8008" y="0"/>
                  </a:lnTo>
                  <a:cubicBezTo>
                    <a:pt x="7921" y="202"/>
                    <a:pt x="7842" y="404"/>
                    <a:pt x="7767" y="615"/>
                  </a:cubicBezTo>
                  <a:cubicBezTo>
                    <a:pt x="7760" y="620"/>
                    <a:pt x="7748" y="625"/>
                    <a:pt x="7743" y="632"/>
                  </a:cubicBezTo>
                  <a:lnTo>
                    <a:pt x="7440" y="911"/>
                  </a:lnTo>
                  <a:lnTo>
                    <a:pt x="6530" y="0"/>
                  </a:lnTo>
                  <a:lnTo>
                    <a:pt x="5398" y="0"/>
                  </a:lnTo>
                  <a:lnTo>
                    <a:pt x="4432" y="947"/>
                  </a:lnTo>
                  <a:lnTo>
                    <a:pt x="3466" y="0"/>
                  </a:lnTo>
                  <a:lnTo>
                    <a:pt x="2332" y="0"/>
                  </a:lnTo>
                  <a:lnTo>
                    <a:pt x="1421" y="911"/>
                  </a:lnTo>
                  <a:lnTo>
                    <a:pt x="1118" y="632"/>
                  </a:lnTo>
                  <a:cubicBezTo>
                    <a:pt x="1113" y="625"/>
                    <a:pt x="1106" y="625"/>
                    <a:pt x="1099" y="615"/>
                  </a:cubicBezTo>
                  <a:cubicBezTo>
                    <a:pt x="1025" y="404"/>
                    <a:pt x="940" y="202"/>
                    <a:pt x="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6105EFF1-4FE6-47FA-B3EF-94600C15D796}"/>
              </a:ext>
            </a:extLst>
          </p:cNvPr>
          <p:cNvSpPr txBox="1"/>
          <p:nvPr/>
        </p:nvSpPr>
        <p:spPr>
          <a:xfrm>
            <a:off x="1125631" y="1703154"/>
            <a:ext cx="9632272" cy="1200329"/>
          </a:xfrm>
          <a:prstGeom prst="rect">
            <a:avLst/>
          </a:prstGeom>
          <a:noFill/>
        </p:spPr>
        <p:txBody>
          <a:bodyPr wrap="square" rtlCol="0">
            <a:spAutoFit/>
          </a:bodyPr>
          <a:lstStyle/>
          <a:p>
            <a:r>
              <a:rPr lang="en-US" sz="3600" dirty="0">
                <a:solidFill>
                  <a:schemeClr val="bg2"/>
                </a:solidFill>
                <a:latin typeface="Berlin Sans FB Demi" panose="020E0802020502020306" pitchFamily="34" charset="0"/>
              </a:rPr>
              <a:t>What is PER?</a:t>
            </a:r>
          </a:p>
          <a:p>
            <a:endParaRPr lang="en-US" sz="3600" dirty="0"/>
          </a:p>
        </p:txBody>
      </p:sp>
      <p:sp>
        <p:nvSpPr>
          <p:cNvPr id="36" name="Content Placeholder 2">
            <a:extLst>
              <a:ext uri="{FF2B5EF4-FFF2-40B4-BE49-F238E27FC236}">
                <a16:creationId xmlns:a16="http://schemas.microsoft.com/office/drawing/2014/main" id="{1AC6AD1C-6374-4DB0-B81E-5B111ADAB203}"/>
              </a:ext>
            </a:extLst>
          </p:cNvPr>
          <p:cNvSpPr txBox="1">
            <a:spLocks/>
          </p:cNvSpPr>
          <p:nvPr/>
        </p:nvSpPr>
        <p:spPr>
          <a:xfrm>
            <a:off x="864680" y="1901227"/>
            <a:ext cx="10453501" cy="4425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b="1" dirty="0">
              <a:solidFill>
                <a:schemeClr val="bg2"/>
              </a:solidFill>
            </a:endParaRPr>
          </a:p>
          <a:p>
            <a:pPr marL="0" indent="0">
              <a:buFont typeface="Arial" panose="020B0604020202020204" pitchFamily="34" charset="0"/>
              <a:buNone/>
            </a:pPr>
            <a:r>
              <a:rPr lang="en-US" b="0" i="0" dirty="0">
                <a:solidFill>
                  <a:schemeClr val="bg2"/>
                </a:solidFill>
                <a:effectLst/>
                <a:latin typeface="Georgia" panose="02040502050405020303" pitchFamily="18" charset="0"/>
              </a:rPr>
              <a:t>The player efficiency rating (PER) is </a:t>
            </a:r>
            <a:r>
              <a:rPr lang="en-US" b="0" i="1" dirty="0">
                <a:solidFill>
                  <a:schemeClr val="bg2"/>
                </a:solidFill>
                <a:effectLst/>
                <a:latin typeface="Georgia" panose="02040502050405020303" pitchFamily="18" charset="0"/>
              </a:rPr>
              <a:t>John Hollinger’s </a:t>
            </a:r>
          </a:p>
          <a:p>
            <a:pPr marL="0" indent="0">
              <a:buFont typeface="Arial" panose="020B0604020202020204" pitchFamily="34" charset="0"/>
              <a:buNone/>
            </a:pPr>
            <a:r>
              <a:rPr lang="en-US" b="0" i="0" dirty="0">
                <a:solidFill>
                  <a:schemeClr val="bg2"/>
                </a:solidFill>
                <a:effectLst/>
                <a:latin typeface="Georgia" panose="02040502050405020303" pitchFamily="18" charset="0"/>
              </a:rPr>
              <a:t>rating of a player’s per-minute productivity.</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The PER attempts to boil down all of a player's contributions into one number, using a detailed formula.</a:t>
            </a:r>
          </a:p>
          <a:p>
            <a:pPr marL="0" indent="0">
              <a:lnSpc>
                <a:spcPct val="150000"/>
              </a:lnSpc>
              <a:buFont typeface="Arial" panose="020B0604020202020204" pitchFamily="34" charset="0"/>
              <a:buNone/>
            </a:pPr>
            <a:r>
              <a:rPr lang="en-US" dirty="0">
                <a:solidFill>
                  <a:schemeClr val="bg2"/>
                </a:solidFill>
                <a:latin typeface="Georgia" panose="02040502050405020303" pitchFamily="18" charset="0"/>
              </a:rPr>
              <a:t>Link for the formula and more explanation on PER </a:t>
            </a:r>
            <a:r>
              <a:rPr lang="en-US" dirty="0">
                <a:solidFill>
                  <a:srgbClr val="E7E6E6"/>
                </a:solidFill>
                <a:latin typeface="Arial" panose="020B0604020202020204" pitchFamily="34" charset="0"/>
              </a:rPr>
              <a:t>: </a:t>
            </a:r>
            <a:r>
              <a:rPr lang="en-US" u="sng" dirty="0">
                <a:solidFill>
                  <a:schemeClr val="accent2">
                    <a:lumMod val="60000"/>
                    <a:lumOff val="4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LINK2</a:t>
            </a:r>
            <a:endParaRPr lang="en-US" u="sng" dirty="0">
              <a:solidFill>
                <a:schemeClr val="accent2">
                  <a:lumMod val="60000"/>
                  <a:lumOff val="40000"/>
                </a:schemeClr>
              </a:solidFill>
            </a:endParaRPr>
          </a:p>
        </p:txBody>
      </p:sp>
      <p:sp>
        <p:nvSpPr>
          <p:cNvPr id="37" name="TextBox 36">
            <a:extLst>
              <a:ext uri="{FF2B5EF4-FFF2-40B4-BE49-F238E27FC236}">
                <a16:creationId xmlns:a16="http://schemas.microsoft.com/office/drawing/2014/main" id="{11FF9021-DF6A-444F-ADB1-E4DDF72FA524}"/>
              </a:ext>
            </a:extLst>
          </p:cNvPr>
          <p:cNvSpPr txBox="1"/>
          <p:nvPr/>
        </p:nvSpPr>
        <p:spPr>
          <a:xfrm>
            <a:off x="9078691" y="4761812"/>
            <a:ext cx="1631208" cy="523220"/>
          </a:xfrm>
          <a:prstGeom prst="rect">
            <a:avLst/>
          </a:prstGeom>
          <a:noFill/>
        </p:spPr>
        <p:txBody>
          <a:bodyPr wrap="square">
            <a:spAutoFit/>
          </a:bodyPr>
          <a:lstStyle/>
          <a:p>
            <a:r>
              <a:rPr lang="en-US" sz="2800" u="sng" dirty="0">
                <a:solidFill>
                  <a:schemeClr val="accent2">
                    <a:lumMod val="60000"/>
                    <a:lumOff val="4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LINK1</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86867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830997"/>
          </a:xfrm>
          <a:prstGeom prst="rect">
            <a:avLst/>
          </a:prstGeom>
          <a:noFill/>
        </p:spPr>
        <p:txBody>
          <a:bodyPr wrap="square" rtlCol="0">
            <a:spAutoFit/>
          </a:bodyPr>
          <a:lstStyle/>
          <a:p>
            <a:pPr algn="ctr"/>
            <a:r>
              <a:rPr lang="en-US" sz="4800" dirty="0">
                <a:solidFill>
                  <a:schemeClr val="accent5">
                    <a:lumMod val="75000"/>
                  </a:schemeClr>
                </a:solidFill>
                <a:latin typeface="Berlin Sans FB Demi" panose="020E0802020502020306" pitchFamily="34" charset="0"/>
              </a:rPr>
              <a:t>The Process</a:t>
            </a:r>
            <a:endParaRPr lang="en-US" sz="4800" dirty="0">
              <a:solidFill>
                <a:schemeClr val="accent5">
                  <a:lumMod val="75000"/>
                </a:schemeClr>
              </a:solidFill>
            </a:endParaRPr>
          </a:p>
        </p:txBody>
      </p:sp>
      <p:sp>
        <p:nvSpPr>
          <p:cNvPr id="5" name="TextBox 4">
            <a:extLst>
              <a:ext uri="{FF2B5EF4-FFF2-40B4-BE49-F238E27FC236}">
                <a16:creationId xmlns:a16="http://schemas.microsoft.com/office/drawing/2014/main" id="{C835B718-4F16-48B2-B482-FAE84B33EA72}"/>
              </a:ext>
            </a:extLst>
          </p:cNvPr>
          <p:cNvSpPr txBox="1"/>
          <p:nvPr/>
        </p:nvSpPr>
        <p:spPr>
          <a:xfrm>
            <a:off x="1199955" y="1217255"/>
            <a:ext cx="9307819" cy="461665"/>
          </a:xfrm>
          <a:prstGeom prst="rect">
            <a:avLst/>
          </a:prstGeom>
          <a:noFill/>
        </p:spPr>
        <p:txBody>
          <a:bodyPr wrap="square" rtlCol="0">
            <a:spAutoFit/>
          </a:bodyPr>
          <a:lstStyle/>
          <a:p>
            <a:pPr algn="ctr"/>
            <a:r>
              <a:rPr lang="en-US" sz="2400" dirty="0">
                <a:solidFill>
                  <a:srgbClr val="2E75B6"/>
                </a:solidFill>
                <a:latin typeface="Berlin Sans FB" panose="020E0602020502020306" pitchFamily="34" charset="0"/>
              </a:rPr>
              <a:t>The Main Steps of Our Project</a:t>
            </a:r>
          </a:p>
        </p:txBody>
      </p:sp>
      <p:sp>
        <p:nvSpPr>
          <p:cNvPr id="7" name="TextBox 6">
            <a:extLst>
              <a:ext uri="{FF2B5EF4-FFF2-40B4-BE49-F238E27FC236}">
                <a16:creationId xmlns:a16="http://schemas.microsoft.com/office/drawing/2014/main" id="{4C99149C-CC58-479D-B06E-23CD8E80A754}"/>
              </a:ext>
            </a:extLst>
          </p:cNvPr>
          <p:cNvSpPr txBox="1"/>
          <p:nvPr/>
        </p:nvSpPr>
        <p:spPr>
          <a:xfrm>
            <a:off x="326592" y="4167742"/>
            <a:ext cx="2071681"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Research Question</a:t>
            </a:r>
            <a:endParaRPr lang="en-US" sz="3200" dirty="0">
              <a:solidFill>
                <a:schemeClr val="tx2">
                  <a:lumMod val="75000"/>
                </a:schemeClr>
              </a:solidFill>
            </a:endParaRPr>
          </a:p>
        </p:txBody>
      </p:sp>
      <p:sp>
        <p:nvSpPr>
          <p:cNvPr id="265" name="TextBox 264">
            <a:extLst>
              <a:ext uri="{FF2B5EF4-FFF2-40B4-BE49-F238E27FC236}">
                <a16:creationId xmlns:a16="http://schemas.microsoft.com/office/drawing/2014/main" id="{F90BFDCE-6D2E-4299-B185-F1237D457F9B}"/>
              </a:ext>
            </a:extLst>
          </p:cNvPr>
          <p:cNvSpPr txBox="1"/>
          <p:nvPr/>
        </p:nvSpPr>
        <p:spPr>
          <a:xfrm>
            <a:off x="2225445" y="1758946"/>
            <a:ext cx="2363179"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Web Crawling</a:t>
            </a:r>
            <a:endParaRPr lang="en-US" sz="3200" dirty="0">
              <a:solidFill>
                <a:schemeClr val="tx2">
                  <a:lumMod val="75000"/>
                </a:schemeClr>
              </a:solidFill>
            </a:endParaRPr>
          </a:p>
        </p:txBody>
      </p:sp>
      <p:sp>
        <p:nvSpPr>
          <p:cNvPr id="266" name="TextBox 265">
            <a:extLst>
              <a:ext uri="{FF2B5EF4-FFF2-40B4-BE49-F238E27FC236}">
                <a16:creationId xmlns:a16="http://schemas.microsoft.com/office/drawing/2014/main" id="{F7AC1DA7-C1F1-4192-9A0F-9723CA14D437}"/>
              </a:ext>
            </a:extLst>
          </p:cNvPr>
          <p:cNvSpPr txBox="1"/>
          <p:nvPr/>
        </p:nvSpPr>
        <p:spPr>
          <a:xfrm>
            <a:off x="4206121" y="4209824"/>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Data </a:t>
            </a:r>
          </a:p>
          <a:p>
            <a:r>
              <a:rPr lang="en-US" sz="3200" dirty="0">
                <a:solidFill>
                  <a:schemeClr val="tx2">
                    <a:lumMod val="75000"/>
                  </a:schemeClr>
                </a:solidFill>
                <a:latin typeface="Berlin Sans FB Demi" panose="020E0802020502020306" pitchFamily="34" charset="0"/>
              </a:rPr>
              <a:t>Cleaning</a:t>
            </a:r>
            <a:endParaRPr lang="en-US" sz="3200" dirty="0">
              <a:solidFill>
                <a:schemeClr val="tx2">
                  <a:lumMod val="75000"/>
                </a:schemeClr>
              </a:solidFill>
            </a:endParaRPr>
          </a:p>
        </p:txBody>
      </p:sp>
      <p:sp>
        <p:nvSpPr>
          <p:cNvPr id="268" name="TextBox 267">
            <a:extLst>
              <a:ext uri="{FF2B5EF4-FFF2-40B4-BE49-F238E27FC236}">
                <a16:creationId xmlns:a16="http://schemas.microsoft.com/office/drawing/2014/main" id="{B3DB8185-51DD-4573-B551-C743FE7B271F}"/>
              </a:ext>
            </a:extLst>
          </p:cNvPr>
          <p:cNvSpPr txBox="1"/>
          <p:nvPr/>
        </p:nvSpPr>
        <p:spPr>
          <a:xfrm>
            <a:off x="5618414" y="2237844"/>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Visualization</a:t>
            </a:r>
            <a:endParaRPr lang="en-US" sz="3200" dirty="0">
              <a:solidFill>
                <a:schemeClr val="tx2">
                  <a:lumMod val="75000"/>
                </a:schemeClr>
              </a:solidFill>
            </a:endParaRPr>
          </a:p>
        </p:txBody>
      </p:sp>
      <p:sp>
        <p:nvSpPr>
          <p:cNvPr id="269" name="TextBox 268">
            <a:extLst>
              <a:ext uri="{FF2B5EF4-FFF2-40B4-BE49-F238E27FC236}">
                <a16:creationId xmlns:a16="http://schemas.microsoft.com/office/drawing/2014/main" id="{5F30C705-339A-4438-8A0A-9E444F3CBC25}"/>
              </a:ext>
            </a:extLst>
          </p:cNvPr>
          <p:cNvSpPr txBox="1"/>
          <p:nvPr/>
        </p:nvSpPr>
        <p:spPr>
          <a:xfrm>
            <a:off x="7986534" y="4160998"/>
            <a:ext cx="3443367" cy="1077218"/>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Machine </a:t>
            </a:r>
          </a:p>
          <a:p>
            <a:r>
              <a:rPr lang="en-US" sz="3200" dirty="0">
                <a:solidFill>
                  <a:schemeClr val="tx2">
                    <a:lumMod val="75000"/>
                  </a:schemeClr>
                </a:solidFill>
                <a:latin typeface="Berlin Sans FB Demi" panose="020E0802020502020306" pitchFamily="34" charset="0"/>
              </a:rPr>
              <a:t>Learning</a:t>
            </a:r>
            <a:endParaRPr lang="en-US" sz="3200" dirty="0">
              <a:solidFill>
                <a:schemeClr val="tx2">
                  <a:lumMod val="75000"/>
                </a:schemeClr>
              </a:solidFill>
            </a:endParaRPr>
          </a:p>
        </p:txBody>
      </p:sp>
      <p:grpSp>
        <p:nvGrpSpPr>
          <p:cNvPr id="8" name="Group 7">
            <a:extLst>
              <a:ext uri="{FF2B5EF4-FFF2-40B4-BE49-F238E27FC236}">
                <a16:creationId xmlns:a16="http://schemas.microsoft.com/office/drawing/2014/main" id="{666ECE22-87DF-456B-AB27-5E79EC9A618E}"/>
              </a:ext>
            </a:extLst>
          </p:cNvPr>
          <p:cNvGrpSpPr/>
          <p:nvPr/>
        </p:nvGrpSpPr>
        <p:grpSpPr>
          <a:xfrm>
            <a:off x="618755" y="2826516"/>
            <a:ext cx="10597700" cy="1301602"/>
            <a:chOff x="618755" y="2826516"/>
            <a:chExt cx="10597700" cy="1301602"/>
          </a:xfrm>
        </p:grpSpPr>
        <p:grpSp>
          <p:nvGrpSpPr>
            <p:cNvPr id="6" name="Group 5">
              <a:extLst>
                <a:ext uri="{FF2B5EF4-FFF2-40B4-BE49-F238E27FC236}">
                  <a16:creationId xmlns:a16="http://schemas.microsoft.com/office/drawing/2014/main" id="{A8061A4F-FB22-47B2-8065-CDDB97831F36}"/>
                </a:ext>
              </a:extLst>
            </p:cNvPr>
            <p:cNvGrpSpPr/>
            <p:nvPr/>
          </p:nvGrpSpPr>
          <p:grpSpPr>
            <a:xfrm>
              <a:off x="618755" y="2826516"/>
              <a:ext cx="8757422" cy="1301464"/>
              <a:chOff x="1625951" y="1717837"/>
              <a:chExt cx="8757422" cy="1301464"/>
            </a:xfrm>
            <a:solidFill>
              <a:schemeClr val="accent5">
                <a:lumMod val="75000"/>
              </a:schemeClr>
            </a:solidFill>
          </p:grpSpPr>
          <p:grpSp>
            <p:nvGrpSpPr>
              <p:cNvPr id="2" name="Group 1">
                <a:extLst>
                  <a:ext uri="{FF2B5EF4-FFF2-40B4-BE49-F238E27FC236}">
                    <a16:creationId xmlns:a16="http://schemas.microsoft.com/office/drawing/2014/main" id="{06EEA2E2-3481-490D-A1A4-FD502B45F3F2}"/>
                  </a:ext>
                </a:extLst>
              </p:cNvPr>
              <p:cNvGrpSpPr/>
              <p:nvPr/>
            </p:nvGrpSpPr>
            <p:grpSpPr>
              <a:xfrm>
                <a:off x="1625951" y="1717837"/>
                <a:ext cx="8757422" cy="1301464"/>
                <a:chOff x="1260338" y="2304573"/>
                <a:chExt cx="6080718" cy="903672"/>
              </a:xfrm>
              <a:grpFill/>
            </p:grpSpPr>
            <p:sp>
              <p:nvSpPr>
                <p:cNvPr id="252" name="Google Shape;4564;p68">
                  <a:extLst>
                    <a:ext uri="{FF2B5EF4-FFF2-40B4-BE49-F238E27FC236}">
                      <a16:creationId xmlns:a16="http://schemas.microsoft.com/office/drawing/2014/main" id="{26FC833B-184A-4AC2-874B-5C54A0D89086}"/>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5" name="Google Shape;4563;p68">
                  <a:extLst>
                    <a:ext uri="{FF2B5EF4-FFF2-40B4-BE49-F238E27FC236}">
                      <a16:creationId xmlns:a16="http://schemas.microsoft.com/office/drawing/2014/main" id="{5848ADE1-6A46-4FB4-BFEE-AD1FA77705E1}"/>
                    </a:ext>
                  </a:extLst>
                </p:cNvPr>
                <p:cNvGrpSpPr/>
                <p:nvPr/>
              </p:nvGrpSpPr>
              <p:grpSpPr>
                <a:xfrm>
                  <a:off x="1260338" y="2304573"/>
                  <a:ext cx="4788756" cy="896713"/>
                  <a:chOff x="998425" y="1182125"/>
                  <a:chExt cx="1065400" cy="199500"/>
                </a:xfrm>
                <a:grpFill/>
              </p:grpSpPr>
              <p:sp>
                <p:nvSpPr>
                  <p:cNvPr id="246" name="Google Shape;4564;p68">
                    <a:extLst>
                      <a:ext uri="{FF2B5EF4-FFF2-40B4-BE49-F238E27FC236}">
                        <a16:creationId xmlns:a16="http://schemas.microsoft.com/office/drawing/2014/main" id="{0B110FED-D7D2-4173-A7F1-5BB6FF11E716}"/>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4565;p68">
                    <a:extLst>
                      <a:ext uri="{FF2B5EF4-FFF2-40B4-BE49-F238E27FC236}">
                        <a16:creationId xmlns:a16="http://schemas.microsoft.com/office/drawing/2014/main" id="{3AA25AFE-9E60-46B3-989C-6A28B87C149B}"/>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4566;p68">
                    <a:extLst>
                      <a:ext uri="{FF2B5EF4-FFF2-40B4-BE49-F238E27FC236}">
                        <a16:creationId xmlns:a16="http://schemas.microsoft.com/office/drawing/2014/main" id="{E9FD9E9F-8DC5-4A94-8E0C-34FFB5C64B5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567;p68">
                    <a:extLst>
                      <a:ext uri="{FF2B5EF4-FFF2-40B4-BE49-F238E27FC236}">
                        <a16:creationId xmlns:a16="http://schemas.microsoft.com/office/drawing/2014/main" id="{7A38883D-78FD-40BB-B646-9F4571F43810}"/>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568;p68">
                    <a:extLst>
                      <a:ext uri="{FF2B5EF4-FFF2-40B4-BE49-F238E27FC236}">
                        <a16:creationId xmlns:a16="http://schemas.microsoft.com/office/drawing/2014/main" id="{892654F4-89C3-4184-8190-282E8E22EC9B}"/>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9" name="Google Shape;4568;p68">
                  <a:extLst>
                    <a:ext uri="{FF2B5EF4-FFF2-40B4-BE49-F238E27FC236}">
                      <a16:creationId xmlns:a16="http://schemas.microsoft.com/office/drawing/2014/main" id="{1B41CCDC-8C88-4D7A-8224-84B6719780E5}"/>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3EA94447-2D0A-4AD4-8C7A-BCD95D98F5CA}"/>
                  </a:ext>
                </a:extLst>
              </p:cNvPr>
              <p:cNvSpPr txBox="1"/>
              <p:nvPr/>
            </p:nvSpPr>
            <p:spPr>
              <a:xfrm>
                <a:off x="2050276" y="1768702"/>
                <a:ext cx="574495" cy="1015663"/>
              </a:xfrm>
              <a:prstGeom prst="rect">
                <a:avLst/>
              </a:prstGeom>
              <a:noFill/>
            </p:spPr>
            <p:txBody>
              <a:bodyPr wrap="square" rtlCol="0">
                <a:spAutoFit/>
              </a:bodyPr>
              <a:lstStyle/>
              <a:p>
                <a:r>
                  <a:rPr lang="en" sz="6000" dirty="0">
                    <a:latin typeface="Georgia" panose="02040502050405020303" pitchFamily="18" charset="0"/>
                  </a:rPr>
                  <a:t>1</a:t>
                </a:r>
                <a:endParaRPr lang="en-US" sz="4800" dirty="0">
                  <a:latin typeface="Georgia" panose="02040502050405020303" pitchFamily="18" charset="0"/>
                </a:endParaRPr>
              </a:p>
            </p:txBody>
          </p:sp>
          <p:sp>
            <p:nvSpPr>
              <p:cNvPr id="260" name="TextBox 259">
                <a:extLst>
                  <a:ext uri="{FF2B5EF4-FFF2-40B4-BE49-F238E27FC236}">
                    <a16:creationId xmlns:a16="http://schemas.microsoft.com/office/drawing/2014/main" id="{1F2A31D1-DF73-4279-8059-537A93FE30D6}"/>
                  </a:ext>
                </a:extLst>
              </p:cNvPr>
              <p:cNvSpPr txBox="1"/>
              <p:nvPr/>
            </p:nvSpPr>
            <p:spPr>
              <a:xfrm>
                <a:off x="3865968" y="1779528"/>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61" name="TextBox 260">
                <a:extLst>
                  <a:ext uri="{FF2B5EF4-FFF2-40B4-BE49-F238E27FC236}">
                    <a16:creationId xmlns:a16="http://schemas.microsoft.com/office/drawing/2014/main" id="{0E3CB65E-6936-4F61-9690-CA6D1BC0BD74}"/>
                  </a:ext>
                </a:extLst>
              </p:cNvPr>
              <p:cNvSpPr txBox="1"/>
              <p:nvPr/>
            </p:nvSpPr>
            <p:spPr>
              <a:xfrm>
                <a:off x="5726646" y="1795357"/>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62" name="TextBox 261">
                <a:extLst>
                  <a:ext uri="{FF2B5EF4-FFF2-40B4-BE49-F238E27FC236}">
                    <a16:creationId xmlns:a16="http://schemas.microsoft.com/office/drawing/2014/main" id="{1C476522-C4D0-4941-A1C7-8811EF23949E}"/>
                  </a:ext>
                </a:extLst>
              </p:cNvPr>
              <p:cNvSpPr txBox="1"/>
              <p:nvPr/>
            </p:nvSpPr>
            <p:spPr>
              <a:xfrm>
                <a:off x="7556232" y="1787529"/>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63" name="TextBox 262">
                <a:extLst>
                  <a:ext uri="{FF2B5EF4-FFF2-40B4-BE49-F238E27FC236}">
                    <a16:creationId xmlns:a16="http://schemas.microsoft.com/office/drawing/2014/main" id="{1C43CA71-EC4D-4B26-9E51-9F20ABC23120}"/>
                  </a:ext>
                </a:extLst>
              </p:cNvPr>
              <p:cNvSpPr txBox="1"/>
              <p:nvPr/>
            </p:nvSpPr>
            <p:spPr>
              <a:xfrm>
                <a:off x="9463849" y="1799844"/>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nvGrpSpPr>
            <p:cNvPr id="270" name="Group 269">
              <a:extLst>
                <a:ext uri="{FF2B5EF4-FFF2-40B4-BE49-F238E27FC236}">
                  <a16:creationId xmlns:a16="http://schemas.microsoft.com/office/drawing/2014/main" id="{5CA48CEF-E0F0-430A-84A1-F6301E1860F3}"/>
                </a:ext>
              </a:extLst>
            </p:cNvPr>
            <p:cNvGrpSpPr/>
            <p:nvPr/>
          </p:nvGrpSpPr>
          <p:grpSpPr>
            <a:xfrm>
              <a:off x="2459033" y="2826654"/>
              <a:ext cx="8757422" cy="1301464"/>
              <a:chOff x="1625951" y="1717837"/>
              <a:chExt cx="8757422" cy="1301464"/>
            </a:xfrm>
            <a:solidFill>
              <a:schemeClr val="accent5">
                <a:lumMod val="75000"/>
              </a:schemeClr>
            </a:solidFill>
          </p:grpSpPr>
          <p:grpSp>
            <p:nvGrpSpPr>
              <p:cNvPr id="271" name="Group 270">
                <a:extLst>
                  <a:ext uri="{FF2B5EF4-FFF2-40B4-BE49-F238E27FC236}">
                    <a16:creationId xmlns:a16="http://schemas.microsoft.com/office/drawing/2014/main" id="{699B4A6C-B42A-47C5-A442-A560C14F0DCA}"/>
                  </a:ext>
                </a:extLst>
              </p:cNvPr>
              <p:cNvGrpSpPr/>
              <p:nvPr/>
            </p:nvGrpSpPr>
            <p:grpSpPr>
              <a:xfrm>
                <a:off x="1625951" y="1717837"/>
                <a:ext cx="8757422" cy="1301464"/>
                <a:chOff x="1260338" y="2304573"/>
                <a:chExt cx="6080718" cy="903672"/>
              </a:xfrm>
              <a:grpFill/>
            </p:grpSpPr>
            <p:sp>
              <p:nvSpPr>
                <p:cNvPr id="277" name="Google Shape;4564;p68">
                  <a:extLst>
                    <a:ext uri="{FF2B5EF4-FFF2-40B4-BE49-F238E27FC236}">
                      <a16:creationId xmlns:a16="http://schemas.microsoft.com/office/drawing/2014/main" id="{E7E71BBC-A744-4648-AEAD-9A9B9900AE51}"/>
                    </a:ext>
                  </a:extLst>
                </p:cNvPr>
                <p:cNvSpPr/>
                <p:nvPr/>
              </p:nvSpPr>
              <p:spPr>
                <a:xfrm>
                  <a:off x="2552300" y="2311532"/>
                  <a:ext cx="4788756" cy="896713"/>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8" name="Google Shape;4563;p68">
                  <a:extLst>
                    <a:ext uri="{FF2B5EF4-FFF2-40B4-BE49-F238E27FC236}">
                      <a16:creationId xmlns:a16="http://schemas.microsoft.com/office/drawing/2014/main" id="{0AB216A0-6E97-4A69-9CF0-EC9325F84C3B}"/>
                    </a:ext>
                  </a:extLst>
                </p:cNvPr>
                <p:cNvGrpSpPr/>
                <p:nvPr/>
              </p:nvGrpSpPr>
              <p:grpSpPr>
                <a:xfrm>
                  <a:off x="1260338" y="2304573"/>
                  <a:ext cx="4788756" cy="896713"/>
                  <a:chOff x="998425" y="1182125"/>
                  <a:chExt cx="1065400" cy="199500"/>
                </a:xfrm>
                <a:grpFill/>
              </p:grpSpPr>
              <p:sp>
                <p:nvSpPr>
                  <p:cNvPr id="280" name="Google Shape;4564;p68">
                    <a:extLst>
                      <a:ext uri="{FF2B5EF4-FFF2-40B4-BE49-F238E27FC236}">
                        <a16:creationId xmlns:a16="http://schemas.microsoft.com/office/drawing/2014/main" id="{C2D4BE06-B5E0-468A-B148-FAA6F48F35B0}"/>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4565;p68">
                    <a:extLst>
                      <a:ext uri="{FF2B5EF4-FFF2-40B4-BE49-F238E27FC236}">
                        <a16:creationId xmlns:a16="http://schemas.microsoft.com/office/drawing/2014/main" id="{2D8B5B8E-00C2-4CF2-8B20-8148390E7993}"/>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4566;p68">
                    <a:extLst>
                      <a:ext uri="{FF2B5EF4-FFF2-40B4-BE49-F238E27FC236}">
                        <a16:creationId xmlns:a16="http://schemas.microsoft.com/office/drawing/2014/main" id="{2BADFE32-F4C1-40E7-A8BC-23912308F2E9}"/>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567;p68">
                    <a:extLst>
                      <a:ext uri="{FF2B5EF4-FFF2-40B4-BE49-F238E27FC236}">
                        <a16:creationId xmlns:a16="http://schemas.microsoft.com/office/drawing/2014/main" id="{0832EC35-5B6C-4F8E-A434-008B92699818}"/>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568;p68">
                    <a:extLst>
                      <a:ext uri="{FF2B5EF4-FFF2-40B4-BE49-F238E27FC236}">
                        <a16:creationId xmlns:a16="http://schemas.microsoft.com/office/drawing/2014/main" id="{C68D9F89-F81F-4DE6-9033-80D3BF73824C}"/>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9" name="Google Shape;4568;p68">
                  <a:extLst>
                    <a:ext uri="{FF2B5EF4-FFF2-40B4-BE49-F238E27FC236}">
                      <a16:creationId xmlns:a16="http://schemas.microsoft.com/office/drawing/2014/main" id="{7CDA4251-E90C-4AC6-A2FA-2162628B5BC8}"/>
                    </a:ext>
                  </a:extLst>
                </p:cNvPr>
                <p:cNvSpPr/>
                <p:nvPr/>
              </p:nvSpPr>
              <p:spPr>
                <a:xfrm>
                  <a:off x="6485492" y="2361515"/>
                  <a:ext cx="797939" cy="797827"/>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 name="TextBox 272">
                <a:extLst>
                  <a:ext uri="{FF2B5EF4-FFF2-40B4-BE49-F238E27FC236}">
                    <a16:creationId xmlns:a16="http://schemas.microsoft.com/office/drawing/2014/main" id="{6DBA58F1-8F21-4095-B0DD-DAA67584134F}"/>
                  </a:ext>
                </a:extLst>
              </p:cNvPr>
              <p:cNvSpPr txBox="1"/>
              <p:nvPr/>
            </p:nvSpPr>
            <p:spPr>
              <a:xfrm>
                <a:off x="2008129" y="1767616"/>
                <a:ext cx="574495" cy="1015663"/>
              </a:xfrm>
              <a:prstGeom prst="rect">
                <a:avLst/>
              </a:prstGeom>
              <a:noFill/>
            </p:spPr>
            <p:txBody>
              <a:bodyPr wrap="square" rtlCol="0">
                <a:spAutoFit/>
              </a:bodyPr>
              <a:lstStyle/>
              <a:p>
                <a:r>
                  <a:rPr lang="en" sz="6000" dirty="0">
                    <a:latin typeface="Georgia" panose="02040502050405020303" pitchFamily="18" charset="0"/>
                  </a:rPr>
                  <a:t>2</a:t>
                </a:r>
                <a:endParaRPr lang="en-US" sz="4800" dirty="0">
                  <a:latin typeface="Georgia" panose="02040502050405020303" pitchFamily="18" charset="0"/>
                </a:endParaRPr>
              </a:p>
            </p:txBody>
          </p:sp>
          <p:sp>
            <p:nvSpPr>
              <p:cNvPr id="274" name="TextBox 273">
                <a:extLst>
                  <a:ext uri="{FF2B5EF4-FFF2-40B4-BE49-F238E27FC236}">
                    <a16:creationId xmlns:a16="http://schemas.microsoft.com/office/drawing/2014/main" id="{9E29985C-FDDC-448C-9092-84981A3362E6}"/>
                  </a:ext>
                </a:extLst>
              </p:cNvPr>
              <p:cNvSpPr txBox="1"/>
              <p:nvPr/>
            </p:nvSpPr>
            <p:spPr>
              <a:xfrm>
                <a:off x="3868807" y="1783445"/>
                <a:ext cx="574495" cy="923330"/>
              </a:xfrm>
              <a:prstGeom prst="rect">
                <a:avLst/>
              </a:prstGeom>
              <a:noFill/>
            </p:spPr>
            <p:txBody>
              <a:bodyPr wrap="square" rtlCol="0">
                <a:spAutoFit/>
              </a:bodyPr>
              <a:lstStyle/>
              <a:p>
                <a:r>
                  <a:rPr lang="en" sz="5400" dirty="0">
                    <a:latin typeface="Georgia" panose="02040502050405020303" pitchFamily="18" charset="0"/>
                  </a:rPr>
                  <a:t>3</a:t>
                </a:r>
                <a:endParaRPr lang="en-US" sz="4400" dirty="0">
                  <a:latin typeface="Georgia" panose="02040502050405020303" pitchFamily="18" charset="0"/>
                </a:endParaRPr>
              </a:p>
            </p:txBody>
          </p:sp>
          <p:sp>
            <p:nvSpPr>
              <p:cNvPr id="275" name="TextBox 274">
                <a:extLst>
                  <a:ext uri="{FF2B5EF4-FFF2-40B4-BE49-F238E27FC236}">
                    <a16:creationId xmlns:a16="http://schemas.microsoft.com/office/drawing/2014/main" id="{923359D1-3A4D-406B-B7E3-C681E06692D5}"/>
                  </a:ext>
                </a:extLst>
              </p:cNvPr>
              <p:cNvSpPr txBox="1"/>
              <p:nvPr/>
            </p:nvSpPr>
            <p:spPr>
              <a:xfrm>
                <a:off x="5698393" y="1775617"/>
                <a:ext cx="574495" cy="923330"/>
              </a:xfrm>
              <a:prstGeom prst="rect">
                <a:avLst/>
              </a:prstGeom>
              <a:noFill/>
            </p:spPr>
            <p:txBody>
              <a:bodyPr wrap="square" rtlCol="0">
                <a:spAutoFit/>
              </a:bodyPr>
              <a:lstStyle/>
              <a:p>
                <a:r>
                  <a:rPr lang="en" sz="5400" dirty="0">
                    <a:latin typeface="Georgia" panose="02040502050405020303" pitchFamily="18" charset="0"/>
                  </a:rPr>
                  <a:t>4</a:t>
                </a:r>
                <a:endParaRPr lang="en-US" sz="4400" dirty="0">
                  <a:latin typeface="Georgia" panose="02040502050405020303" pitchFamily="18" charset="0"/>
                </a:endParaRPr>
              </a:p>
            </p:txBody>
          </p:sp>
          <p:sp>
            <p:nvSpPr>
              <p:cNvPr id="276" name="TextBox 275">
                <a:extLst>
                  <a:ext uri="{FF2B5EF4-FFF2-40B4-BE49-F238E27FC236}">
                    <a16:creationId xmlns:a16="http://schemas.microsoft.com/office/drawing/2014/main" id="{2300A521-3E41-48F1-9191-46E13C05505E}"/>
                  </a:ext>
                </a:extLst>
              </p:cNvPr>
              <p:cNvSpPr txBox="1"/>
              <p:nvPr/>
            </p:nvSpPr>
            <p:spPr>
              <a:xfrm>
                <a:off x="7606010" y="1787932"/>
                <a:ext cx="574495" cy="923330"/>
              </a:xfrm>
              <a:prstGeom prst="rect">
                <a:avLst/>
              </a:prstGeom>
              <a:noFill/>
            </p:spPr>
            <p:txBody>
              <a:bodyPr wrap="square" rtlCol="0">
                <a:spAutoFit/>
              </a:bodyPr>
              <a:lstStyle/>
              <a:p>
                <a:r>
                  <a:rPr lang="en" sz="5400" dirty="0">
                    <a:latin typeface="Georgia" panose="02040502050405020303" pitchFamily="18" charset="0"/>
                  </a:rPr>
                  <a:t>5</a:t>
                </a:r>
                <a:endParaRPr lang="en-US" sz="4400" dirty="0">
                  <a:latin typeface="Georgia" panose="02040502050405020303" pitchFamily="18" charset="0"/>
                </a:endParaRPr>
              </a:p>
            </p:txBody>
          </p:sp>
        </p:grpSp>
      </p:grpSp>
      <p:sp>
        <p:nvSpPr>
          <p:cNvPr id="285" name="TextBox 284">
            <a:extLst>
              <a:ext uri="{FF2B5EF4-FFF2-40B4-BE49-F238E27FC236}">
                <a16:creationId xmlns:a16="http://schemas.microsoft.com/office/drawing/2014/main" id="{533F02C0-3767-4116-8842-7976DD9C9813}"/>
              </a:ext>
            </a:extLst>
          </p:cNvPr>
          <p:cNvSpPr txBox="1"/>
          <p:nvPr/>
        </p:nvSpPr>
        <p:spPr>
          <a:xfrm>
            <a:off x="10271622" y="3002228"/>
            <a:ext cx="574495" cy="923330"/>
          </a:xfrm>
          <a:prstGeom prst="rect">
            <a:avLst/>
          </a:prstGeom>
          <a:noFill/>
        </p:spPr>
        <p:txBody>
          <a:bodyPr wrap="square" rtlCol="0">
            <a:spAutoFit/>
          </a:bodyPr>
          <a:lstStyle/>
          <a:p>
            <a:r>
              <a:rPr lang="en" sz="5400" dirty="0">
                <a:latin typeface="Georgia" panose="02040502050405020303" pitchFamily="18" charset="0"/>
              </a:rPr>
              <a:t>6</a:t>
            </a:r>
            <a:endParaRPr lang="en-US" sz="4400" dirty="0">
              <a:latin typeface="Georgia" panose="02040502050405020303" pitchFamily="18" charset="0"/>
            </a:endParaRPr>
          </a:p>
        </p:txBody>
      </p:sp>
      <p:sp>
        <p:nvSpPr>
          <p:cNvPr id="286" name="TextBox 285">
            <a:extLst>
              <a:ext uri="{FF2B5EF4-FFF2-40B4-BE49-F238E27FC236}">
                <a16:creationId xmlns:a16="http://schemas.microsoft.com/office/drawing/2014/main" id="{17E2F797-4BCB-4C55-B8C7-E0DE1CBA9E92}"/>
              </a:ext>
            </a:extLst>
          </p:cNvPr>
          <p:cNvSpPr txBox="1"/>
          <p:nvPr/>
        </p:nvSpPr>
        <p:spPr>
          <a:xfrm>
            <a:off x="9462980" y="2226007"/>
            <a:ext cx="3443367" cy="584775"/>
          </a:xfrm>
          <a:prstGeom prst="rect">
            <a:avLst/>
          </a:prstGeom>
          <a:noFill/>
        </p:spPr>
        <p:txBody>
          <a:bodyPr wrap="square" rtlCol="0">
            <a:spAutoFit/>
          </a:bodyPr>
          <a:lstStyle/>
          <a:p>
            <a:r>
              <a:rPr lang="en-US" sz="3200" dirty="0">
                <a:solidFill>
                  <a:schemeClr val="tx2">
                    <a:lumMod val="75000"/>
                  </a:schemeClr>
                </a:solidFill>
                <a:latin typeface="Berlin Sans FB Demi" panose="020E0802020502020306" pitchFamily="34" charset="0"/>
              </a:rPr>
              <a:t>Conclusions</a:t>
            </a:r>
            <a:endParaRPr lang="en-US" sz="3200" dirty="0">
              <a:solidFill>
                <a:schemeClr val="tx2">
                  <a:lumMod val="75000"/>
                </a:schemeClr>
              </a:solidFill>
            </a:endParaRPr>
          </a:p>
        </p:txBody>
      </p:sp>
    </p:spTree>
    <p:extLst>
      <p:ext uri="{BB962C8B-B14F-4D97-AF65-F5344CB8AC3E}">
        <p14:creationId xmlns:p14="http://schemas.microsoft.com/office/powerpoint/2010/main" val="1404988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Research Question</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5216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5" y="375712"/>
            <a:ext cx="10631953"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chemeClr val="accent6"/>
                </a:solidFill>
                <a:latin typeface="Berlin Sans FB Demi" panose="020E0802020502020306" pitchFamily="34" charset="0"/>
                <a:ea typeface="+mj-ea"/>
                <a:cs typeface="+mj-cs"/>
              </a:rPr>
              <a:t>Research Question</a:t>
            </a:r>
            <a:endParaRPr lang="en-US" sz="4800" kern="1200" dirty="0">
              <a:solidFill>
                <a:schemeClr val="accent6"/>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476224" y="1474646"/>
            <a:ext cx="11237074" cy="3252195"/>
          </a:xfrm>
          <a:prstGeom prst="round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Content Placeholder 2">
            <a:extLst>
              <a:ext uri="{FF2B5EF4-FFF2-40B4-BE49-F238E27FC236}">
                <a16:creationId xmlns:a16="http://schemas.microsoft.com/office/drawing/2014/main" id="{0A68F402-D5E7-4123-8167-9CF839121EDD}"/>
              </a:ext>
            </a:extLst>
          </p:cNvPr>
          <p:cNvSpPr>
            <a:spLocks noGrp="1"/>
          </p:cNvSpPr>
          <p:nvPr>
            <p:ph idx="1"/>
          </p:nvPr>
        </p:nvSpPr>
        <p:spPr>
          <a:xfrm>
            <a:off x="1017501" y="1285776"/>
            <a:ext cx="10515600" cy="3598751"/>
          </a:xfrm>
        </p:spPr>
        <p:txBody>
          <a:bodyPr>
            <a:normAutofit/>
          </a:bodyPr>
          <a:lstStyle/>
          <a:p>
            <a:endParaRPr lang="en-US" b="1" dirty="0"/>
          </a:p>
          <a:p>
            <a:r>
              <a:rPr lang="en-US" b="1" dirty="0"/>
              <a:t>Can</a:t>
            </a:r>
            <a:r>
              <a:rPr lang="en-US" dirty="0"/>
              <a:t> we predict a player’s PER using machine learning based on his stats?</a:t>
            </a:r>
          </a:p>
          <a:p>
            <a:r>
              <a:rPr lang="en-US" b="1" dirty="0"/>
              <a:t>Can</a:t>
            </a:r>
            <a:r>
              <a:rPr lang="en-US" dirty="0"/>
              <a:t> we predict a player’s PER in his next year using machine learning based on his stats?</a:t>
            </a:r>
          </a:p>
          <a:p>
            <a:r>
              <a:rPr lang="en-US" b="1" dirty="0"/>
              <a:t>Can</a:t>
            </a:r>
            <a:r>
              <a:rPr lang="en-US" dirty="0"/>
              <a:t> we predict the 2021-2022 MVP of the year based on PER?</a:t>
            </a:r>
          </a:p>
          <a:p>
            <a:pPr marL="0" indent="0">
              <a:buNone/>
            </a:pPr>
            <a:endParaRPr lang="en-US" b="1" dirty="0"/>
          </a:p>
          <a:p>
            <a:pPr marL="0" indent="0">
              <a:buNone/>
            </a:pPr>
            <a:endParaRPr lang="en-US" dirty="0"/>
          </a:p>
          <a:p>
            <a:endParaRPr lang="en-US" dirty="0"/>
          </a:p>
        </p:txBody>
      </p:sp>
      <p:grpSp>
        <p:nvGrpSpPr>
          <p:cNvPr id="64" name="Google Shape;1210;p60">
            <a:extLst>
              <a:ext uri="{FF2B5EF4-FFF2-40B4-BE49-F238E27FC236}">
                <a16:creationId xmlns:a16="http://schemas.microsoft.com/office/drawing/2014/main" id="{0FD14AB4-39A4-4A89-8064-31D7F3588C21}"/>
              </a:ext>
            </a:extLst>
          </p:cNvPr>
          <p:cNvGrpSpPr/>
          <p:nvPr/>
        </p:nvGrpSpPr>
        <p:grpSpPr>
          <a:xfrm>
            <a:off x="10430596" y="226957"/>
            <a:ext cx="1083960" cy="1122482"/>
            <a:chOff x="7419238" y="3554263"/>
            <a:chExt cx="543075" cy="562375"/>
          </a:xfrm>
          <a:solidFill>
            <a:schemeClr val="accent6"/>
          </a:solidFill>
        </p:grpSpPr>
        <p:sp>
          <p:nvSpPr>
            <p:cNvPr id="65" name="Google Shape;1211;p60">
              <a:extLst>
                <a:ext uri="{FF2B5EF4-FFF2-40B4-BE49-F238E27FC236}">
                  <a16:creationId xmlns:a16="http://schemas.microsoft.com/office/drawing/2014/main" id="{27358C0F-D5C0-4C10-83C4-3961B062EA3B}"/>
                </a:ext>
              </a:extLst>
            </p:cNvPr>
            <p:cNvSpPr/>
            <p:nvPr/>
          </p:nvSpPr>
          <p:spPr>
            <a:xfrm>
              <a:off x="7721338" y="3557338"/>
              <a:ext cx="72425" cy="104600"/>
            </a:xfrm>
            <a:custGeom>
              <a:avLst/>
              <a:gdLst/>
              <a:ahLst/>
              <a:cxnLst/>
              <a:rect l="l" t="t" r="r" b="b"/>
              <a:pathLst>
                <a:path w="2897" h="4184" extrusionOk="0">
                  <a:moveTo>
                    <a:pt x="1" y="0"/>
                  </a:moveTo>
                  <a:lnTo>
                    <a:pt x="1" y="0"/>
                  </a:lnTo>
                  <a:cubicBezTo>
                    <a:pt x="618" y="1296"/>
                    <a:pt x="988" y="2696"/>
                    <a:pt x="1094" y="4129"/>
                  </a:cubicBezTo>
                  <a:cubicBezTo>
                    <a:pt x="1418" y="4141"/>
                    <a:pt x="1740" y="4157"/>
                    <a:pt x="2060" y="4184"/>
                  </a:cubicBezTo>
                  <a:cubicBezTo>
                    <a:pt x="2127" y="3220"/>
                    <a:pt x="2416" y="2283"/>
                    <a:pt x="2896" y="1447"/>
                  </a:cubicBezTo>
                  <a:cubicBezTo>
                    <a:pt x="2077" y="714"/>
                    <a:pt x="1077" y="217"/>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2;p60">
              <a:extLst>
                <a:ext uri="{FF2B5EF4-FFF2-40B4-BE49-F238E27FC236}">
                  <a16:creationId xmlns:a16="http://schemas.microsoft.com/office/drawing/2014/main" id="{8E0554D6-23D5-4090-B3CC-5916A1A66FE7}"/>
                </a:ext>
              </a:extLst>
            </p:cNvPr>
            <p:cNvSpPr/>
            <p:nvPr/>
          </p:nvSpPr>
          <p:spPr>
            <a:xfrm>
              <a:off x="7750413" y="3679938"/>
              <a:ext cx="31500" cy="58550"/>
            </a:xfrm>
            <a:custGeom>
              <a:avLst/>
              <a:gdLst/>
              <a:ahLst/>
              <a:cxnLst/>
              <a:rect l="l" t="t" r="r" b="b"/>
              <a:pathLst>
                <a:path w="1260" h="2342" extrusionOk="0">
                  <a:moveTo>
                    <a:pt x="1" y="1"/>
                  </a:moveTo>
                  <a:lnTo>
                    <a:pt x="1" y="1"/>
                  </a:lnTo>
                  <a:cubicBezTo>
                    <a:pt x="34" y="448"/>
                    <a:pt x="51" y="936"/>
                    <a:pt x="51" y="1445"/>
                  </a:cubicBezTo>
                  <a:cubicBezTo>
                    <a:pt x="51" y="1757"/>
                    <a:pt x="44" y="2055"/>
                    <a:pt x="32" y="2341"/>
                  </a:cubicBezTo>
                  <a:lnTo>
                    <a:pt x="1260" y="2341"/>
                  </a:lnTo>
                  <a:cubicBezTo>
                    <a:pt x="1008" y="1606"/>
                    <a:pt x="875" y="832"/>
                    <a:pt x="871" y="56"/>
                  </a:cubicBezTo>
                  <a:cubicBezTo>
                    <a:pt x="582" y="32"/>
                    <a:pt x="294"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3;p60">
              <a:extLst>
                <a:ext uri="{FF2B5EF4-FFF2-40B4-BE49-F238E27FC236}">
                  <a16:creationId xmlns:a16="http://schemas.microsoft.com/office/drawing/2014/main" id="{A5CE0587-61C6-4D0B-8732-EF3960BFDCD4}"/>
                </a:ext>
              </a:extLst>
            </p:cNvPr>
            <p:cNvSpPr/>
            <p:nvPr/>
          </p:nvSpPr>
          <p:spPr>
            <a:xfrm>
              <a:off x="7792113" y="3607688"/>
              <a:ext cx="49150" cy="63800"/>
            </a:xfrm>
            <a:custGeom>
              <a:avLst/>
              <a:gdLst/>
              <a:ahLst/>
              <a:cxnLst/>
              <a:rect l="l" t="t" r="r" b="b"/>
              <a:pathLst>
                <a:path w="1966" h="2552" extrusionOk="0">
                  <a:moveTo>
                    <a:pt x="635" y="0"/>
                  </a:moveTo>
                  <a:cubicBezTo>
                    <a:pt x="277" y="697"/>
                    <a:pt x="60" y="1456"/>
                    <a:pt x="0" y="2237"/>
                  </a:cubicBezTo>
                  <a:cubicBezTo>
                    <a:pt x="63" y="2244"/>
                    <a:pt x="125" y="2247"/>
                    <a:pt x="185" y="2254"/>
                  </a:cubicBezTo>
                  <a:cubicBezTo>
                    <a:pt x="803" y="2326"/>
                    <a:pt x="1394" y="2432"/>
                    <a:pt x="1966" y="2552"/>
                  </a:cubicBezTo>
                  <a:cubicBezTo>
                    <a:pt x="1731" y="1608"/>
                    <a:pt x="1274" y="733"/>
                    <a:pt x="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4;p60">
              <a:extLst>
                <a:ext uri="{FF2B5EF4-FFF2-40B4-BE49-F238E27FC236}">
                  <a16:creationId xmlns:a16="http://schemas.microsoft.com/office/drawing/2014/main" id="{C2D0B0A8-E100-4072-8A24-260FDDA863AD}"/>
                </a:ext>
              </a:extLst>
            </p:cNvPr>
            <p:cNvSpPr/>
            <p:nvPr/>
          </p:nvSpPr>
          <p:spPr>
            <a:xfrm>
              <a:off x="7689913" y="3679213"/>
              <a:ext cx="42400" cy="59275"/>
            </a:xfrm>
            <a:custGeom>
              <a:avLst/>
              <a:gdLst/>
              <a:ahLst/>
              <a:cxnLst/>
              <a:rect l="l" t="t" r="r" b="b"/>
              <a:pathLst>
                <a:path w="1696" h="2371" extrusionOk="0">
                  <a:moveTo>
                    <a:pt x="1351" y="1"/>
                  </a:moveTo>
                  <a:cubicBezTo>
                    <a:pt x="1034" y="1"/>
                    <a:pt x="722" y="18"/>
                    <a:pt x="409" y="32"/>
                  </a:cubicBezTo>
                  <a:cubicBezTo>
                    <a:pt x="414" y="121"/>
                    <a:pt x="421" y="205"/>
                    <a:pt x="421" y="299"/>
                  </a:cubicBezTo>
                  <a:cubicBezTo>
                    <a:pt x="421" y="1010"/>
                    <a:pt x="280" y="1714"/>
                    <a:pt x="1" y="2370"/>
                  </a:cubicBezTo>
                  <a:lnTo>
                    <a:pt x="1673" y="2370"/>
                  </a:lnTo>
                  <a:cubicBezTo>
                    <a:pt x="1685" y="2084"/>
                    <a:pt x="1695" y="1786"/>
                    <a:pt x="1695" y="1474"/>
                  </a:cubicBezTo>
                  <a:cubicBezTo>
                    <a:pt x="1695" y="960"/>
                    <a:pt x="1671" y="474"/>
                    <a:pt x="1635" y="8"/>
                  </a:cubicBezTo>
                  <a:cubicBezTo>
                    <a:pt x="1556" y="8"/>
                    <a:pt x="1479" y="1"/>
                    <a:pt x="1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5;p60">
              <a:extLst>
                <a:ext uri="{FF2B5EF4-FFF2-40B4-BE49-F238E27FC236}">
                  <a16:creationId xmlns:a16="http://schemas.microsoft.com/office/drawing/2014/main" id="{3E66113F-A57A-41DB-BA14-711E5BB7BB1D}"/>
                </a:ext>
              </a:extLst>
            </p:cNvPr>
            <p:cNvSpPr/>
            <p:nvPr/>
          </p:nvSpPr>
          <p:spPr>
            <a:xfrm>
              <a:off x="7791638" y="3683013"/>
              <a:ext cx="54325" cy="55475"/>
            </a:xfrm>
            <a:custGeom>
              <a:avLst/>
              <a:gdLst/>
              <a:ahLst/>
              <a:cxnLst/>
              <a:rect l="l" t="t" r="r" b="b"/>
              <a:pathLst>
                <a:path w="2173" h="2219" extrusionOk="0">
                  <a:moveTo>
                    <a:pt x="0" y="0"/>
                  </a:moveTo>
                  <a:lnTo>
                    <a:pt x="0" y="0"/>
                  </a:lnTo>
                  <a:cubicBezTo>
                    <a:pt x="10" y="760"/>
                    <a:pt x="161" y="1512"/>
                    <a:pt x="445" y="2218"/>
                  </a:cubicBezTo>
                  <a:lnTo>
                    <a:pt x="2055" y="2218"/>
                  </a:lnTo>
                  <a:cubicBezTo>
                    <a:pt x="2132" y="1834"/>
                    <a:pt x="2170" y="1444"/>
                    <a:pt x="2172" y="1053"/>
                  </a:cubicBezTo>
                  <a:cubicBezTo>
                    <a:pt x="2170" y="822"/>
                    <a:pt x="2156" y="591"/>
                    <a:pt x="2129" y="363"/>
                  </a:cubicBezTo>
                  <a:cubicBezTo>
                    <a:pt x="1464" y="209"/>
                    <a:pt x="791" y="92"/>
                    <a:pt x="111" y="10"/>
                  </a:cubicBezTo>
                  <a:cubicBezTo>
                    <a:pt x="77" y="5"/>
                    <a:pt x="39" y="5"/>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6;p60">
              <a:extLst>
                <a:ext uri="{FF2B5EF4-FFF2-40B4-BE49-F238E27FC236}">
                  <a16:creationId xmlns:a16="http://schemas.microsoft.com/office/drawing/2014/main" id="{BAFF2276-C48D-48DE-8B4C-DBA418289D6D}"/>
                </a:ext>
              </a:extLst>
            </p:cNvPr>
            <p:cNvSpPr/>
            <p:nvPr/>
          </p:nvSpPr>
          <p:spPr>
            <a:xfrm>
              <a:off x="7536438" y="3575788"/>
              <a:ext cx="141550" cy="118250"/>
            </a:xfrm>
            <a:custGeom>
              <a:avLst/>
              <a:gdLst/>
              <a:ahLst/>
              <a:cxnLst/>
              <a:rect l="l" t="t" r="r" b="b"/>
              <a:pathLst>
                <a:path w="5662" h="4730" extrusionOk="0">
                  <a:moveTo>
                    <a:pt x="3022" y="1015"/>
                  </a:moveTo>
                  <a:cubicBezTo>
                    <a:pt x="3136" y="1015"/>
                    <a:pt x="3248" y="1065"/>
                    <a:pt x="3324" y="1161"/>
                  </a:cubicBezTo>
                  <a:cubicBezTo>
                    <a:pt x="3458" y="1329"/>
                    <a:pt x="3432" y="1572"/>
                    <a:pt x="3264" y="1706"/>
                  </a:cubicBezTo>
                  <a:cubicBezTo>
                    <a:pt x="2653" y="2196"/>
                    <a:pt x="2177" y="2831"/>
                    <a:pt x="1875" y="3552"/>
                  </a:cubicBezTo>
                  <a:cubicBezTo>
                    <a:pt x="1822" y="3679"/>
                    <a:pt x="1704" y="3770"/>
                    <a:pt x="1567" y="3787"/>
                  </a:cubicBezTo>
                  <a:cubicBezTo>
                    <a:pt x="1550" y="3790"/>
                    <a:pt x="1532" y="3791"/>
                    <a:pt x="1515" y="3791"/>
                  </a:cubicBezTo>
                  <a:cubicBezTo>
                    <a:pt x="1396" y="3791"/>
                    <a:pt x="1282" y="3735"/>
                    <a:pt x="1209" y="3638"/>
                  </a:cubicBezTo>
                  <a:cubicBezTo>
                    <a:pt x="1125" y="3528"/>
                    <a:pt x="1106" y="3381"/>
                    <a:pt x="1159" y="3254"/>
                  </a:cubicBezTo>
                  <a:cubicBezTo>
                    <a:pt x="1509" y="2413"/>
                    <a:pt x="2067" y="1672"/>
                    <a:pt x="2778" y="1101"/>
                  </a:cubicBezTo>
                  <a:cubicBezTo>
                    <a:pt x="2850" y="1043"/>
                    <a:pt x="2937" y="1015"/>
                    <a:pt x="3022" y="1015"/>
                  </a:cubicBezTo>
                  <a:close/>
                  <a:moveTo>
                    <a:pt x="3019" y="0"/>
                  </a:moveTo>
                  <a:cubicBezTo>
                    <a:pt x="1317" y="1007"/>
                    <a:pt x="195" y="2761"/>
                    <a:pt x="0" y="4729"/>
                  </a:cubicBezTo>
                  <a:cubicBezTo>
                    <a:pt x="1440" y="4114"/>
                    <a:pt x="2961" y="3717"/>
                    <a:pt x="4516" y="3547"/>
                  </a:cubicBezTo>
                  <a:cubicBezTo>
                    <a:pt x="4890" y="3501"/>
                    <a:pt x="5275" y="3465"/>
                    <a:pt x="5662" y="3436"/>
                  </a:cubicBezTo>
                  <a:cubicBezTo>
                    <a:pt x="5289" y="1975"/>
                    <a:pt x="4333" y="733"/>
                    <a:pt x="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7;p60">
              <a:extLst>
                <a:ext uri="{FF2B5EF4-FFF2-40B4-BE49-F238E27FC236}">
                  <a16:creationId xmlns:a16="http://schemas.microsoft.com/office/drawing/2014/main" id="{F0653117-19E4-48EA-A8E0-79EB3F73C2CF}"/>
                </a:ext>
              </a:extLst>
            </p:cNvPr>
            <p:cNvSpPr/>
            <p:nvPr/>
          </p:nvSpPr>
          <p:spPr>
            <a:xfrm>
              <a:off x="7419238" y="3757788"/>
              <a:ext cx="543075" cy="48575"/>
            </a:xfrm>
            <a:custGeom>
              <a:avLst/>
              <a:gdLst/>
              <a:ahLst/>
              <a:cxnLst/>
              <a:rect l="l" t="t" r="r" b="b"/>
              <a:pathLst>
                <a:path w="21723" h="1943" extrusionOk="0">
                  <a:moveTo>
                    <a:pt x="969" y="1"/>
                  </a:moveTo>
                  <a:cubicBezTo>
                    <a:pt x="433" y="1"/>
                    <a:pt x="0" y="436"/>
                    <a:pt x="0" y="972"/>
                  </a:cubicBezTo>
                  <a:cubicBezTo>
                    <a:pt x="0" y="1508"/>
                    <a:pt x="433" y="1943"/>
                    <a:pt x="969" y="1943"/>
                  </a:cubicBezTo>
                  <a:lnTo>
                    <a:pt x="20752" y="1943"/>
                  </a:lnTo>
                  <a:cubicBezTo>
                    <a:pt x="21288" y="1943"/>
                    <a:pt x="21723" y="1508"/>
                    <a:pt x="21723" y="972"/>
                  </a:cubicBezTo>
                  <a:cubicBezTo>
                    <a:pt x="21723" y="436"/>
                    <a:pt x="21288" y="1"/>
                    <a:pt x="207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8;p60">
              <a:extLst>
                <a:ext uri="{FF2B5EF4-FFF2-40B4-BE49-F238E27FC236}">
                  <a16:creationId xmlns:a16="http://schemas.microsoft.com/office/drawing/2014/main" id="{9CD10BF6-CDE8-48CD-B5D8-BA7BDD440A86}"/>
                </a:ext>
              </a:extLst>
            </p:cNvPr>
            <p:cNvSpPr/>
            <p:nvPr/>
          </p:nvSpPr>
          <p:spPr>
            <a:xfrm>
              <a:off x="7536013" y="3680963"/>
              <a:ext cx="145100" cy="57525"/>
            </a:xfrm>
            <a:custGeom>
              <a:avLst/>
              <a:gdLst/>
              <a:ahLst/>
              <a:cxnLst/>
              <a:rect l="l" t="t" r="r" b="b"/>
              <a:pathLst>
                <a:path w="5804" h="2301" extrusionOk="0">
                  <a:moveTo>
                    <a:pt x="5789" y="1"/>
                  </a:moveTo>
                  <a:cubicBezTo>
                    <a:pt x="5400" y="29"/>
                    <a:pt x="5008" y="63"/>
                    <a:pt x="4629" y="111"/>
                  </a:cubicBezTo>
                  <a:cubicBezTo>
                    <a:pt x="3026" y="279"/>
                    <a:pt x="1462" y="712"/>
                    <a:pt x="1" y="1392"/>
                  </a:cubicBezTo>
                  <a:cubicBezTo>
                    <a:pt x="13" y="1697"/>
                    <a:pt x="49" y="2000"/>
                    <a:pt x="104" y="2300"/>
                  </a:cubicBezTo>
                  <a:lnTo>
                    <a:pt x="5297" y="2300"/>
                  </a:lnTo>
                  <a:cubicBezTo>
                    <a:pt x="5626" y="1659"/>
                    <a:pt x="5799" y="947"/>
                    <a:pt x="5804" y="229"/>
                  </a:cubicBezTo>
                  <a:cubicBezTo>
                    <a:pt x="5804" y="150"/>
                    <a:pt x="5794" y="78"/>
                    <a:pt x="57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19;p60">
              <a:extLst>
                <a:ext uri="{FF2B5EF4-FFF2-40B4-BE49-F238E27FC236}">
                  <a16:creationId xmlns:a16="http://schemas.microsoft.com/office/drawing/2014/main" id="{F6792B59-071D-49A8-9C54-44B14005EFCA}"/>
                </a:ext>
              </a:extLst>
            </p:cNvPr>
            <p:cNvSpPr/>
            <p:nvPr/>
          </p:nvSpPr>
          <p:spPr>
            <a:xfrm>
              <a:off x="7632263" y="3554263"/>
              <a:ext cx="96925" cy="106250"/>
            </a:xfrm>
            <a:custGeom>
              <a:avLst/>
              <a:gdLst/>
              <a:ahLst/>
              <a:cxnLst/>
              <a:rect l="l" t="t" r="r" b="b"/>
              <a:pathLst>
                <a:path w="3877" h="4250" extrusionOk="0">
                  <a:moveTo>
                    <a:pt x="2364" y="0"/>
                  </a:moveTo>
                  <a:cubicBezTo>
                    <a:pt x="1555" y="0"/>
                    <a:pt x="753" y="155"/>
                    <a:pt x="0" y="457"/>
                  </a:cubicBezTo>
                  <a:cubicBezTo>
                    <a:pt x="1336" y="1332"/>
                    <a:pt x="2276" y="2692"/>
                    <a:pt x="2622" y="4249"/>
                  </a:cubicBezTo>
                  <a:cubicBezTo>
                    <a:pt x="2963" y="4235"/>
                    <a:pt x="3309" y="4225"/>
                    <a:pt x="3655" y="4223"/>
                  </a:cubicBezTo>
                  <a:lnTo>
                    <a:pt x="3705" y="4223"/>
                  </a:lnTo>
                  <a:cubicBezTo>
                    <a:pt x="3763" y="4223"/>
                    <a:pt x="3818" y="4228"/>
                    <a:pt x="3876" y="4228"/>
                  </a:cubicBezTo>
                  <a:cubicBezTo>
                    <a:pt x="3665" y="2317"/>
                    <a:pt x="3174" y="734"/>
                    <a:pt x="2557" y="3"/>
                  </a:cubicBezTo>
                  <a:cubicBezTo>
                    <a:pt x="2493" y="1"/>
                    <a:pt x="2428" y="0"/>
                    <a:pt x="23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0;p60">
              <a:extLst>
                <a:ext uri="{FF2B5EF4-FFF2-40B4-BE49-F238E27FC236}">
                  <a16:creationId xmlns:a16="http://schemas.microsoft.com/office/drawing/2014/main" id="{CB125807-CA51-4953-9462-46DDB8E1710B}"/>
                </a:ext>
              </a:extLst>
            </p:cNvPr>
            <p:cNvSpPr/>
            <p:nvPr/>
          </p:nvSpPr>
          <p:spPr>
            <a:xfrm>
              <a:off x="7499513" y="3825638"/>
              <a:ext cx="380100" cy="291000"/>
            </a:xfrm>
            <a:custGeom>
              <a:avLst/>
              <a:gdLst/>
              <a:ahLst/>
              <a:cxnLst/>
              <a:rect l="l" t="t" r="r" b="b"/>
              <a:pathLst>
                <a:path w="15204" h="11640" extrusionOk="0">
                  <a:moveTo>
                    <a:pt x="7651" y="476"/>
                  </a:moveTo>
                  <a:lnTo>
                    <a:pt x="8768" y="1555"/>
                  </a:lnTo>
                  <a:lnTo>
                    <a:pt x="7651" y="2634"/>
                  </a:lnTo>
                  <a:lnTo>
                    <a:pt x="6533" y="1555"/>
                  </a:lnTo>
                  <a:lnTo>
                    <a:pt x="7651" y="476"/>
                  </a:lnTo>
                  <a:close/>
                  <a:moveTo>
                    <a:pt x="1525" y="1031"/>
                  </a:moveTo>
                  <a:lnTo>
                    <a:pt x="3741" y="3172"/>
                  </a:lnTo>
                  <a:lnTo>
                    <a:pt x="2624" y="4251"/>
                  </a:lnTo>
                  <a:lnTo>
                    <a:pt x="2398" y="4034"/>
                  </a:lnTo>
                  <a:cubicBezTo>
                    <a:pt x="2206" y="3008"/>
                    <a:pt x="1912" y="2002"/>
                    <a:pt x="1525" y="1031"/>
                  </a:cubicBezTo>
                  <a:close/>
                  <a:moveTo>
                    <a:pt x="5976" y="2095"/>
                  </a:moveTo>
                  <a:lnTo>
                    <a:pt x="7091" y="3172"/>
                  </a:lnTo>
                  <a:lnTo>
                    <a:pt x="5976" y="4251"/>
                  </a:lnTo>
                  <a:lnTo>
                    <a:pt x="4861" y="3172"/>
                  </a:lnTo>
                  <a:lnTo>
                    <a:pt x="5976" y="2095"/>
                  </a:lnTo>
                  <a:close/>
                  <a:moveTo>
                    <a:pt x="9325" y="2095"/>
                  </a:moveTo>
                  <a:lnTo>
                    <a:pt x="10443" y="3172"/>
                  </a:lnTo>
                  <a:lnTo>
                    <a:pt x="9325" y="4251"/>
                  </a:lnTo>
                  <a:lnTo>
                    <a:pt x="8208" y="3172"/>
                  </a:lnTo>
                  <a:lnTo>
                    <a:pt x="9325" y="2095"/>
                  </a:lnTo>
                  <a:close/>
                  <a:moveTo>
                    <a:pt x="13776" y="1036"/>
                  </a:moveTo>
                  <a:lnTo>
                    <a:pt x="13776" y="1036"/>
                  </a:lnTo>
                  <a:cubicBezTo>
                    <a:pt x="13389" y="2004"/>
                    <a:pt x="13096" y="3008"/>
                    <a:pt x="12903" y="4034"/>
                  </a:cubicBezTo>
                  <a:lnTo>
                    <a:pt x="12673" y="4256"/>
                  </a:lnTo>
                  <a:lnTo>
                    <a:pt x="11555" y="3172"/>
                  </a:lnTo>
                  <a:lnTo>
                    <a:pt x="13776" y="1036"/>
                  </a:lnTo>
                  <a:close/>
                  <a:moveTo>
                    <a:pt x="7651" y="3712"/>
                  </a:moveTo>
                  <a:lnTo>
                    <a:pt x="8768" y="4787"/>
                  </a:lnTo>
                  <a:lnTo>
                    <a:pt x="7651" y="5866"/>
                  </a:lnTo>
                  <a:lnTo>
                    <a:pt x="6533" y="4791"/>
                  </a:lnTo>
                  <a:lnTo>
                    <a:pt x="7651" y="3712"/>
                  </a:lnTo>
                  <a:close/>
                  <a:moveTo>
                    <a:pt x="4303" y="3712"/>
                  </a:moveTo>
                  <a:lnTo>
                    <a:pt x="5416" y="4787"/>
                  </a:lnTo>
                  <a:lnTo>
                    <a:pt x="4298" y="5868"/>
                  </a:lnTo>
                  <a:lnTo>
                    <a:pt x="3186" y="4794"/>
                  </a:lnTo>
                  <a:lnTo>
                    <a:pt x="4303" y="3712"/>
                  </a:lnTo>
                  <a:close/>
                  <a:moveTo>
                    <a:pt x="11003" y="3708"/>
                  </a:moveTo>
                  <a:lnTo>
                    <a:pt x="12120" y="4789"/>
                  </a:lnTo>
                  <a:lnTo>
                    <a:pt x="11003" y="5868"/>
                  </a:lnTo>
                  <a:lnTo>
                    <a:pt x="9885" y="4789"/>
                  </a:lnTo>
                  <a:lnTo>
                    <a:pt x="11003" y="3708"/>
                  </a:lnTo>
                  <a:close/>
                  <a:moveTo>
                    <a:pt x="2626" y="5334"/>
                  </a:moveTo>
                  <a:lnTo>
                    <a:pt x="3741" y="6409"/>
                  </a:lnTo>
                  <a:lnTo>
                    <a:pt x="2847" y="7264"/>
                  </a:lnTo>
                  <a:cubicBezTo>
                    <a:pt x="2686" y="5411"/>
                    <a:pt x="2588" y="5373"/>
                    <a:pt x="2626" y="5334"/>
                  </a:cubicBezTo>
                  <a:close/>
                  <a:moveTo>
                    <a:pt x="12673" y="5332"/>
                  </a:moveTo>
                  <a:cubicBezTo>
                    <a:pt x="12714" y="5334"/>
                    <a:pt x="12598" y="5589"/>
                    <a:pt x="12452" y="7269"/>
                  </a:cubicBezTo>
                  <a:lnTo>
                    <a:pt x="11560" y="6409"/>
                  </a:lnTo>
                  <a:lnTo>
                    <a:pt x="12673" y="5332"/>
                  </a:lnTo>
                  <a:close/>
                  <a:moveTo>
                    <a:pt x="5978" y="5330"/>
                  </a:moveTo>
                  <a:lnTo>
                    <a:pt x="7091" y="6404"/>
                  </a:lnTo>
                  <a:lnTo>
                    <a:pt x="5976" y="7483"/>
                  </a:lnTo>
                  <a:lnTo>
                    <a:pt x="4858" y="6409"/>
                  </a:lnTo>
                  <a:lnTo>
                    <a:pt x="5978" y="5330"/>
                  </a:lnTo>
                  <a:close/>
                  <a:moveTo>
                    <a:pt x="9325" y="5325"/>
                  </a:moveTo>
                  <a:lnTo>
                    <a:pt x="10443" y="6404"/>
                  </a:lnTo>
                  <a:lnTo>
                    <a:pt x="9325" y="7483"/>
                  </a:lnTo>
                  <a:lnTo>
                    <a:pt x="8208" y="6404"/>
                  </a:lnTo>
                  <a:lnTo>
                    <a:pt x="9325" y="5325"/>
                  </a:lnTo>
                  <a:close/>
                  <a:moveTo>
                    <a:pt x="4298" y="6947"/>
                  </a:moveTo>
                  <a:lnTo>
                    <a:pt x="5416" y="8021"/>
                  </a:lnTo>
                  <a:lnTo>
                    <a:pt x="4303" y="9095"/>
                  </a:lnTo>
                  <a:lnTo>
                    <a:pt x="3186" y="8021"/>
                  </a:lnTo>
                  <a:lnTo>
                    <a:pt x="4298" y="6947"/>
                  </a:lnTo>
                  <a:close/>
                  <a:moveTo>
                    <a:pt x="7651" y="6944"/>
                  </a:moveTo>
                  <a:lnTo>
                    <a:pt x="8768" y="8021"/>
                  </a:lnTo>
                  <a:lnTo>
                    <a:pt x="7651" y="9095"/>
                  </a:lnTo>
                  <a:lnTo>
                    <a:pt x="6533" y="8021"/>
                  </a:lnTo>
                  <a:lnTo>
                    <a:pt x="7651" y="6944"/>
                  </a:lnTo>
                  <a:close/>
                  <a:moveTo>
                    <a:pt x="11003" y="6944"/>
                  </a:moveTo>
                  <a:lnTo>
                    <a:pt x="12115" y="8021"/>
                  </a:lnTo>
                  <a:lnTo>
                    <a:pt x="11003" y="9095"/>
                  </a:lnTo>
                  <a:lnTo>
                    <a:pt x="9885" y="8021"/>
                  </a:lnTo>
                  <a:lnTo>
                    <a:pt x="11003" y="6944"/>
                  </a:lnTo>
                  <a:close/>
                  <a:moveTo>
                    <a:pt x="2958" y="8879"/>
                  </a:moveTo>
                  <a:lnTo>
                    <a:pt x="3763" y="9655"/>
                  </a:lnTo>
                  <a:lnTo>
                    <a:pt x="3003" y="10503"/>
                  </a:lnTo>
                  <a:cubicBezTo>
                    <a:pt x="2996" y="9939"/>
                    <a:pt x="2979" y="9371"/>
                    <a:pt x="2958" y="8879"/>
                  </a:cubicBezTo>
                  <a:close/>
                  <a:moveTo>
                    <a:pt x="12344" y="8879"/>
                  </a:moveTo>
                  <a:cubicBezTo>
                    <a:pt x="12320" y="9376"/>
                    <a:pt x="12305" y="9939"/>
                    <a:pt x="12298" y="10503"/>
                  </a:cubicBezTo>
                  <a:lnTo>
                    <a:pt x="11539" y="9655"/>
                  </a:lnTo>
                  <a:lnTo>
                    <a:pt x="12344" y="8879"/>
                  </a:lnTo>
                  <a:close/>
                  <a:moveTo>
                    <a:pt x="5976" y="8562"/>
                  </a:moveTo>
                  <a:lnTo>
                    <a:pt x="7103" y="9648"/>
                  </a:lnTo>
                  <a:lnTo>
                    <a:pt x="5976" y="10825"/>
                  </a:lnTo>
                  <a:lnTo>
                    <a:pt x="4846" y="9648"/>
                  </a:lnTo>
                  <a:lnTo>
                    <a:pt x="5976" y="8562"/>
                  </a:lnTo>
                  <a:close/>
                  <a:moveTo>
                    <a:pt x="9325" y="8562"/>
                  </a:moveTo>
                  <a:lnTo>
                    <a:pt x="10455" y="9648"/>
                  </a:lnTo>
                  <a:lnTo>
                    <a:pt x="9325" y="10825"/>
                  </a:lnTo>
                  <a:lnTo>
                    <a:pt x="8198" y="9648"/>
                  </a:lnTo>
                  <a:lnTo>
                    <a:pt x="9325" y="8562"/>
                  </a:lnTo>
                  <a:close/>
                  <a:moveTo>
                    <a:pt x="373" y="0"/>
                  </a:moveTo>
                  <a:cubicBezTo>
                    <a:pt x="1" y="0"/>
                    <a:pt x="101" y="6"/>
                    <a:pt x="122" y="38"/>
                  </a:cubicBezTo>
                  <a:cubicBezTo>
                    <a:pt x="1480" y="1862"/>
                    <a:pt x="2018" y="5981"/>
                    <a:pt x="2145" y="8266"/>
                  </a:cubicBezTo>
                  <a:cubicBezTo>
                    <a:pt x="2193" y="8994"/>
                    <a:pt x="2227" y="10061"/>
                    <a:pt x="2234" y="11058"/>
                  </a:cubicBezTo>
                  <a:cubicBezTo>
                    <a:pt x="2225" y="11289"/>
                    <a:pt x="2357" y="11500"/>
                    <a:pt x="2568" y="11592"/>
                  </a:cubicBezTo>
                  <a:cubicBezTo>
                    <a:pt x="2639" y="11622"/>
                    <a:pt x="2713" y="11637"/>
                    <a:pt x="2787" y="11637"/>
                  </a:cubicBezTo>
                  <a:cubicBezTo>
                    <a:pt x="2934" y="11637"/>
                    <a:pt x="3080" y="11578"/>
                    <a:pt x="3186" y="11467"/>
                  </a:cubicBezTo>
                  <a:lnTo>
                    <a:pt x="4310" y="10205"/>
                  </a:lnTo>
                  <a:lnTo>
                    <a:pt x="5490" y="11443"/>
                  </a:lnTo>
                  <a:cubicBezTo>
                    <a:pt x="5618" y="11570"/>
                    <a:pt x="5792" y="11640"/>
                    <a:pt x="5974" y="11640"/>
                  </a:cubicBezTo>
                  <a:cubicBezTo>
                    <a:pt x="5977" y="11640"/>
                    <a:pt x="5980" y="11640"/>
                    <a:pt x="5983" y="11640"/>
                  </a:cubicBezTo>
                  <a:cubicBezTo>
                    <a:pt x="6168" y="11640"/>
                    <a:pt x="6343" y="11563"/>
                    <a:pt x="6471" y="11431"/>
                  </a:cubicBezTo>
                  <a:lnTo>
                    <a:pt x="7651" y="10198"/>
                  </a:lnTo>
                  <a:lnTo>
                    <a:pt x="8842" y="11443"/>
                  </a:lnTo>
                  <a:cubicBezTo>
                    <a:pt x="8970" y="11570"/>
                    <a:pt x="9144" y="11640"/>
                    <a:pt x="9324" y="11640"/>
                  </a:cubicBezTo>
                  <a:cubicBezTo>
                    <a:pt x="9327" y="11640"/>
                    <a:pt x="9330" y="11640"/>
                    <a:pt x="9333" y="11640"/>
                  </a:cubicBezTo>
                  <a:cubicBezTo>
                    <a:pt x="9515" y="11640"/>
                    <a:pt x="9691" y="11563"/>
                    <a:pt x="9818" y="11431"/>
                  </a:cubicBezTo>
                  <a:lnTo>
                    <a:pt x="10991" y="10205"/>
                  </a:lnTo>
                  <a:lnTo>
                    <a:pt x="12135" y="11486"/>
                  </a:lnTo>
                  <a:cubicBezTo>
                    <a:pt x="12239" y="11585"/>
                    <a:pt x="12376" y="11637"/>
                    <a:pt x="12515" y="11637"/>
                  </a:cubicBezTo>
                  <a:cubicBezTo>
                    <a:pt x="12592" y="11637"/>
                    <a:pt x="12671" y="11621"/>
                    <a:pt x="12745" y="11587"/>
                  </a:cubicBezTo>
                  <a:cubicBezTo>
                    <a:pt x="12949" y="11493"/>
                    <a:pt x="13076" y="11284"/>
                    <a:pt x="13067" y="11058"/>
                  </a:cubicBezTo>
                  <a:cubicBezTo>
                    <a:pt x="13050" y="8896"/>
                    <a:pt x="13223" y="6733"/>
                    <a:pt x="13586" y="4599"/>
                  </a:cubicBezTo>
                  <a:cubicBezTo>
                    <a:pt x="14196" y="1230"/>
                    <a:pt x="15184" y="41"/>
                    <a:pt x="15203" y="2"/>
                  </a:cubicBezTo>
                  <a:lnTo>
                    <a:pt x="13725" y="2"/>
                  </a:lnTo>
                  <a:lnTo>
                    <a:pt x="10998" y="2634"/>
                  </a:lnTo>
                  <a:lnTo>
                    <a:pt x="9885" y="1555"/>
                  </a:lnTo>
                  <a:lnTo>
                    <a:pt x="11491" y="2"/>
                  </a:lnTo>
                  <a:lnTo>
                    <a:pt x="10378" y="2"/>
                  </a:lnTo>
                  <a:lnTo>
                    <a:pt x="9325" y="1016"/>
                  </a:lnTo>
                  <a:lnTo>
                    <a:pt x="8275" y="2"/>
                  </a:lnTo>
                  <a:lnTo>
                    <a:pt x="7026" y="2"/>
                  </a:lnTo>
                  <a:lnTo>
                    <a:pt x="5973" y="1016"/>
                  </a:lnTo>
                  <a:lnTo>
                    <a:pt x="4923" y="2"/>
                  </a:lnTo>
                  <a:lnTo>
                    <a:pt x="3811" y="2"/>
                  </a:lnTo>
                  <a:lnTo>
                    <a:pt x="5416" y="1555"/>
                  </a:lnTo>
                  <a:lnTo>
                    <a:pt x="4298" y="2634"/>
                  </a:lnTo>
                  <a:lnTo>
                    <a:pt x="1576" y="2"/>
                  </a:lnTo>
                  <a:cubicBezTo>
                    <a:pt x="952" y="2"/>
                    <a:pt x="585" y="0"/>
                    <a:pt x="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Content Placeholder 2">
            <a:extLst>
              <a:ext uri="{FF2B5EF4-FFF2-40B4-BE49-F238E27FC236}">
                <a16:creationId xmlns:a16="http://schemas.microsoft.com/office/drawing/2014/main" id="{5FE43CD9-7E2C-4A54-B9D1-9BE27603A716}"/>
              </a:ext>
            </a:extLst>
          </p:cNvPr>
          <p:cNvSpPr txBox="1">
            <a:spLocks/>
          </p:cNvSpPr>
          <p:nvPr/>
        </p:nvSpPr>
        <p:spPr>
          <a:xfrm>
            <a:off x="733673" y="5116643"/>
            <a:ext cx="10561953" cy="570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6">
                    <a:lumMod val="75000"/>
                  </a:schemeClr>
                </a:solidFill>
              </a:rPr>
              <a:t>We will try to answer these questions in our project</a:t>
            </a:r>
            <a:endParaRPr lang="en-US" dirty="0">
              <a:solidFill>
                <a:schemeClr val="accent6">
                  <a:lumMod val="75000"/>
                </a:schemeClr>
              </a:solidFill>
            </a:endParaRPr>
          </a:p>
        </p:txBody>
      </p:sp>
    </p:spTree>
    <p:extLst>
      <p:ext uri="{BB962C8B-B14F-4D97-AF65-F5344CB8AC3E}">
        <p14:creationId xmlns:p14="http://schemas.microsoft.com/office/powerpoint/2010/main" val="350180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 up of basketball net">
            <a:extLst>
              <a:ext uri="{FF2B5EF4-FFF2-40B4-BE49-F238E27FC236}">
                <a16:creationId xmlns:a16="http://schemas.microsoft.com/office/drawing/2014/main" id="{2A4AC100-0017-4A54-A19E-256660289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4977" cy="6927174"/>
          </a:xfrm>
          <a:prstGeom prst="rect">
            <a:avLst/>
          </a:prstGeom>
        </p:spPr>
      </p:pic>
      <p:sp>
        <p:nvSpPr>
          <p:cNvPr id="11" name="Rectangle 10">
            <a:extLst>
              <a:ext uri="{FF2B5EF4-FFF2-40B4-BE49-F238E27FC236}">
                <a16:creationId xmlns:a16="http://schemas.microsoft.com/office/drawing/2014/main" id="{8098AC1C-227D-4D75-B1B7-BCB714A7E856}"/>
              </a:ext>
            </a:extLst>
          </p:cNvPr>
          <p:cNvSpPr/>
          <p:nvPr/>
        </p:nvSpPr>
        <p:spPr>
          <a:xfrm>
            <a:off x="1" y="-1"/>
            <a:ext cx="6445188" cy="6927174"/>
          </a:xfrm>
          <a:prstGeom prst="rect">
            <a:avLst/>
          </a:prstGeom>
          <a:gradFill flip="none" rotWithShape="1">
            <a:gsLst>
              <a:gs pos="0">
                <a:schemeClr val="bg1">
                  <a:alpha val="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15ACA24-6CAF-4361-B659-BA23054C2C5C}"/>
              </a:ext>
            </a:extLst>
          </p:cNvPr>
          <p:cNvSpPr/>
          <p:nvPr/>
        </p:nvSpPr>
        <p:spPr>
          <a:xfrm>
            <a:off x="545902" y="2520430"/>
            <a:ext cx="6597117" cy="3729900"/>
          </a:xfrm>
          <a:prstGeom prst="roundRect">
            <a:avLst/>
          </a:prstGeom>
          <a:blipFill dpi="0" rotWithShape="1">
            <a:blip r:embed="rId3">
              <a:alphaModFix amt="79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2B33E0B-B3F1-4962-841D-C738ED703037}"/>
              </a:ext>
            </a:extLst>
          </p:cNvPr>
          <p:cNvSpPr txBox="1"/>
          <p:nvPr/>
        </p:nvSpPr>
        <p:spPr>
          <a:xfrm>
            <a:off x="1083620" y="3078134"/>
            <a:ext cx="5907470" cy="701731"/>
          </a:xfrm>
          <a:prstGeom prst="rect">
            <a:avLst/>
          </a:prstGeom>
          <a:noFill/>
        </p:spPr>
        <p:txBody>
          <a:bodyPr wrap="square" anchor="ctr">
            <a:spAutoFit/>
          </a:bodyPr>
          <a:lstStyle/>
          <a:p>
            <a:pPr>
              <a:lnSpc>
                <a:spcPct val="90000"/>
              </a:lnSpc>
              <a:spcBef>
                <a:spcPct val="0"/>
              </a:spcBef>
              <a:spcAft>
                <a:spcPts val="600"/>
              </a:spcAft>
            </a:pPr>
            <a:r>
              <a:rPr lang="en-US" sz="4400" b="1" dirty="0">
                <a:solidFill>
                  <a:schemeClr val="bg2"/>
                </a:solidFill>
                <a:latin typeface="Georgia" panose="02040502050405020303" pitchFamily="18" charset="0"/>
                <a:ea typeface="+mj-ea"/>
                <a:cs typeface="+mj-cs"/>
              </a:rPr>
              <a:t>Web Crawling</a:t>
            </a:r>
            <a:endParaRPr lang="en-US" sz="4400" dirty="0">
              <a:solidFill>
                <a:schemeClr val="bg2"/>
              </a:solidFill>
              <a:latin typeface="Georgia" panose="02040502050405020303" pitchFamily="18" charset="0"/>
              <a:ea typeface="+mj-ea"/>
              <a:cs typeface="+mj-cs"/>
            </a:endParaRPr>
          </a:p>
        </p:txBody>
      </p:sp>
      <p:pic>
        <p:nvPicPr>
          <p:cNvPr id="27" name="Picture 26">
            <a:extLst>
              <a:ext uri="{FF2B5EF4-FFF2-40B4-BE49-F238E27FC236}">
                <a16:creationId xmlns:a16="http://schemas.microsoft.com/office/drawing/2014/main" id="{FD319C5E-5C44-4D02-811C-038AED7D7B7A}"/>
              </a:ext>
            </a:extLst>
          </p:cNvPr>
          <p:cNvPicPr>
            <a:picLocks noChangeAspect="1"/>
          </p:cNvPicPr>
          <p:nvPr/>
        </p:nvPicPr>
        <p:blipFill>
          <a:blip r:embed="rId4">
            <a:biLevel thresh="75000"/>
            <a:alphaModFix amt="8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620" y="4867349"/>
            <a:ext cx="1981401" cy="852002"/>
          </a:xfrm>
          <a:prstGeom prst="rect">
            <a:avLst/>
          </a:prstGeom>
        </p:spPr>
      </p:pic>
      <p:pic>
        <p:nvPicPr>
          <p:cNvPr id="10" name="Picture 9" descr="Logo, company name&#10;&#10;Description automatically generated">
            <a:extLst>
              <a:ext uri="{FF2B5EF4-FFF2-40B4-BE49-F238E27FC236}">
                <a16:creationId xmlns:a16="http://schemas.microsoft.com/office/drawing/2014/main" id="{85E8D7DE-89DF-413A-BCEF-A2A50A85B05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7234" b="90863" l="6417" r="92500">
                        <a14:foregroundMark x1="51500" y1="34898" x2="51500" y2="34898"/>
                        <a14:foregroundMark x1="52667" y1="8883" x2="52667" y2="8883"/>
                        <a14:foregroundMark x1="67083" y1="31345" x2="67083" y2="31345"/>
                        <a14:foregroundMark x1="65917" y1="53299" x2="65917" y2="53299"/>
                        <a14:foregroundMark x1="44167" y1="53807" x2="44167" y2="53807"/>
                        <a14:foregroundMark x1="41833" y1="7741" x2="41833" y2="7741"/>
                        <a14:foregroundMark x1="92500" y1="73604" x2="92500" y2="73604"/>
                        <a14:foregroundMark x1="83750" y1="74239" x2="83750" y2="74239"/>
                        <a14:foregroundMark x1="79917" y1="75127" x2="79917" y2="75127"/>
                        <a14:foregroundMark x1="75250" y1="75127" x2="75250" y2="75127"/>
                        <a14:foregroundMark x1="66083" y1="73985" x2="66083" y2="73985"/>
                        <a14:foregroundMark x1="62750" y1="73985" x2="62750" y2="73985"/>
                        <a14:foregroundMark x1="56333" y1="73985" x2="56333" y2="73985"/>
                        <a14:foregroundMark x1="53083" y1="73985" x2="53083" y2="73985"/>
                        <a14:foregroundMark x1="47417" y1="73604" x2="47417" y2="73604"/>
                        <a14:foregroundMark x1="43000" y1="74239" x2="43000" y2="74239"/>
                        <a14:foregroundMark x1="39833" y1="74239" x2="39833" y2="74239"/>
                        <a14:foregroundMark x1="34000" y1="70939" x2="34000" y2="70939"/>
                        <a14:foregroundMark x1="27583" y1="74492" x2="27583" y2="74492"/>
                        <a14:foregroundMark x1="19833" y1="74492" x2="19833" y2="74492"/>
                        <a14:foregroundMark x1="16000" y1="73985" x2="16000" y2="73985"/>
                        <a14:foregroundMark x1="11083" y1="73985" x2="11083" y2="73985"/>
                        <a14:foregroundMark x1="7417" y1="73096" x2="7417" y2="73096"/>
                        <a14:foregroundMark x1="6417" y1="86675" x2="6417" y2="86675"/>
                        <a14:foregroundMark x1="11083" y1="86929" x2="11083" y2="86929"/>
                        <a14:foregroundMark x1="15167" y1="87056" x2="15167" y2="87056"/>
                        <a14:foregroundMark x1="16500" y1="87183" x2="16500" y2="87183"/>
                        <a14:foregroundMark x1="20250" y1="87944" x2="20250" y2="87944"/>
                        <a14:foregroundMark x1="25833" y1="87310" x2="25833" y2="87310"/>
                        <a14:foregroundMark x1="27333" y1="87056" x2="27333" y2="87056"/>
                        <a14:foregroundMark x1="31417" y1="86929" x2="31417" y2="86929"/>
                        <a14:foregroundMark x1="34750" y1="87183" x2="34750" y2="87183"/>
                        <a14:foregroundMark x1="37167" y1="87310" x2="37167" y2="87310"/>
                        <a14:foregroundMark x1="36667" y1="81853" x2="36667" y2="81853"/>
                        <a14:foregroundMark x1="38667" y1="84645" x2="38667" y2="84645"/>
                        <a14:foregroundMark x1="40667" y1="85025" x2="40667" y2="85025"/>
                        <a14:foregroundMark x1="44750" y1="84645" x2="44750" y2="84645"/>
                        <a14:foregroundMark x1="46750" y1="86421" x2="46750" y2="86421"/>
                        <a14:foregroundMark x1="53333" y1="84772" x2="53333" y2="84772"/>
                        <a14:foregroundMark x1="56167" y1="84645" x2="56167" y2="84645"/>
                        <a14:foregroundMark x1="61083" y1="81980" x2="61083" y2="81980"/>
                        <a14:foregroundMark x1="91750" y1="90863" x2="91750" y2="90863"/>
                        <a14:foregroundMark x1="88917" y1="89975" x2="88917" y2="89975"/>
                        <a14:foregroundMark x1="84917" y1="90355" x2="84917" y2="90355"/>
                        <a14:foregroundMark x1="81917" y1="88832" x2="81917" y2="88832"/>
                        <a14:foregroundMark x1="80500" y1="88706" x2="80500" y2="88706"/>
                        <a14:foregroundMark x1="76667" y1="88706" x2="76667" y2="88706"/>
                        <a14:foregroundMark x1="72833" y1="87944" x2="72833" y2="87944"/>
                        <a14:foregroundMark x1="68833" y1="89594" x2="68833" y2="89594"/>
                        <a14:foregroundMark x1="65000" y1="90102" x2="65000" y2="90102"/>
                        <a14:backgroundMark x1="87750" y1="87817" x2="87750" y2="87817"/>
                        <a14:backgroundMark x1="78917" y1="88325" x2="78917" y2="88325"/>
                        <a14:backgroundMark x1="52833" y1="88198" x2="52833" y2="88198"/>
                        <a14:backgroundMark x1="47333" y1="86168" x2="47333" y2="86168"/>
                        <a14:backgroundMark x1="64417" y1="86041" x2="64417" y2="86041"/>
                        <a14:backgroundMark x1="18083" y1="88706" x2="18083" y2="88706"/>
                        <a14:backgroundMark x1="13083" y1="88579" x2="13083" y2="8857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750" y="173809"/>
            <a:ext cx="1321405" cy="867722"/>
          </a:xfrm>
          <a:prstGeom prst="rect">
            <a:avLst/>
          </a:prstGeom>
        </p:spPr>
      </p:pic>
      <p:grpSp>
        <p:nvGrpSpPr>
          <p:cNvPr id="17" name="Google Shape;1107;p60">
            <a:extLst>
              <a:ext uri="{FF2B5EF4-FFF2-40B4-BE49-F238E27FC236}">
                <a16:creationId xmlns:a16="http://schemas.microsoft.com/office/drawing/2014/main" id="{34146DE0-DEAB-45C1-89E7-A9AA038D46F9}"/>
              </a:ext>
            </a:extLst>
          </p:cNvPr>
          <p:cNvGrpSpPr/>
          <p:nvPr/>
        </p:nvGrpSpPr>
        <p:grpSpPr>
          <a:xfrm>
            <a:off x="5022537" y="3943453"/>
            <a:ext cx="1256925" cy="1989147"/>
            <a:chOff x="118125" y="996550"/>
            <a:chExt cx="2276625" cy="3602875"/>
          </a:xfrm>
          <a:solidFill>
            <a:srgbClr val="FF9933"/>
          </a:solidFill>
        </p:grpSpPr>
        <p:sp>
          <p:nvSpPr>
            <p:cNvPr id="18" name="Google Shape;1108;p60">
              <a:extLst>
                <a:ext uri="{FF2B5EF4-FFF2-40B4-BE49-F238E27FC236}">
                  <a16:creationId xmlns:a16="http://schemas.microsoft.com/office/drawing/2014/main" id="{C8E30C54-6268-4989-8190-0CE4536DC0F9}"/>
                </a:ext>
              </a:extLst>
            </p:cNvPr>
            <p:cNvSpPr/>
            <p:nvPr/>
          </p:nvSpPr>
          <p:spPr>
            <a:xfrm>
              <a:off x="1918350" y="3155750"/>
              <a:ext cx="28675" cy="28000"/>
            </a:xfrm>
            <a:custGeom>
              <a:avLst/>
              <a:gdLst/>
              <a:ahLst/>
              <a:cxnLst/>
              <a:rect l="l" t="t" r="r" b="b"/>
              <a:pathLst>
                <a:path w="1147" h="1120" extrusionOk="0">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9;p60">
              <a:extLst>
                <a:ext uri="{FF2B5EF4-FFF2-40B4-BE49-F238E27FC236}">
                  <a16:creationId xmlns:a16="http://schemas.microsoft.com/office/drawing/2014/main" id="{CB8359C5-BAD9-4ADA-8624-E465B9F78927}"/>
                </a:ext>
              </a:extLst>
            </p:cNvPr>
            <p:cNvSpPr/>
            <p:nvPr/>
          </p:nvSpPr>
          <p:spPr>
            <a:xfrm>
              <a:off x="1664975" y="3174600"/>
              <a:ext cx="223500" cy="57900"/>
            </a:xfrm>
            <a:custGeom>
              <a:avLst/>
              <a:gdLst/>
              <a:ahLst/>
              <a:cxnLst/>
              <a:rect l="l" t="t" r="r" b="b"/>
              <a:pathLst>
                <a:path w="8940" h="2316" extrusionOk="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60">
              <a:extLst>
                <a:ext uri="{FF2B5EF4-FFF2-40B4-BE49-F238E27FC236}">
                  <a16:creationId xmlns:a16="http://schemas.microsoft.com/office/drawing/2014/main" id="{AA20A8E9-AAAB-44BA-B860-320FE82087F4}"/>
                </a:ext>
              </a:extLst>
            </p:cNvPr>
            <p:cNvSpPr/>
            <p:nvPr/>
          </p:nvSpPr>
          <p:spPr>
            <a:xfrm>
              <a:off x="1612725" y="3225125"/>
              <a:ext cx="27900" cy="26800"/>
            </a:xfrm>
            <a:custGeom>
              <a:avLst/>
              <a:gdLst/>
              <a:ahLst/>
              <a:cxnLst/>
              <a:rect l="l" t="t" r="r" b="b"/>
              <a:pathLst>
                <a:path w="1116" h="1072" extrusionOk="0">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60">
              <a:extLst>
                <a:ext uri="{FF2B5EF4-FFF2-40B4-BE49-F238E27FC236}">
                  <a16:creationId xmlns:a16="http://schemas.microsoft.com/office/drawing/2014/main" id="{C6A65A62-59C8-49CF-ABF1-ADDC58B84639}"/>
                </a:ext>
              </a:extLst>
            </p:cNvPr>
            <p:cNvSpPr/>
            <p:nvPr/>
          </p:nvSpPr>
          <p:spPr>
            <a:xfrm>
              <a:off x="1361825" y="3212700"/>
              <a:ext cx="221200" cy="57700"/>
            </a:xfrm>
            <a:custGeom>
              <a:avLst/>
              <a:gdLst/>
              <a:ahLst/>
              <a:cxnLst/>
              <a:rect l="l" t="t" r="r" b="b"/>
              <a:pathLst>
                <a:path w="8848" h="2308" extrusionOk="0">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60">
              <a:extLst>
                <a:ext uri="{FF2B5EF4-FFF2-40B4-BE49-F238E27FC236}">
                  <a16:creationId xmlns:a16="http://schemas.microsoft.com/office/drawing/2014/main" id="{FC9D23C1-A022-4D4F-9F95-F77FB8643806}"/>
                </a:ext>
              </a:extLst>
            </p:cNvPr>
            <p:cNvSpPr/>
            <p:nvPr/>
          </p:nvSpPr>
          <p:spPr>
            <a:xfrm>
              <a:off x="1315025" y="3278950"/>
              <a:ext cx="26850" cy="26800"/>
            </a:xfrm>
            <a:custGeom>
              <a:avLst/>
              <a:gdLst/>
              <a:ahLst/>
              <a:cxnLst/>
              <a:rect l="l" t="t" r="r" b="b"/>
              <a:pathLst>
                <a:path w="1074" h="1072" extrusionOk="0">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60">
              <a:extLst>
                <a:ext uri="{FF2B5EF4-FFF2-40B4-BE49-F238E27FC236}">
                  <a16:creationId xmlns:a16="http://schemas.microsoft.com/office/drawing/2014/main" id="{9D54C5C7-B5D1-4F52-B956-6E8A2D8FA2C6}"/>
                </a:ext>
              </a:extLst>
            </p:cNvPr>
            <p:cNvSpPr/>
            <p:nvPr/>
          </p:nvSpPr>
          <p:spPr>
            <a:xfrm>
              <a:off x="1315075" y="3244550"/>
              <a:ext cx="27200" cy="29675"/>
            </a:xfrm>
            <a:custGeom>
              <a:avLst/>
              <a:gdLst/>
              <a:ahLst/>
              <a:cxnLst/>
              <a:rect l="l" t="t" r="r" b="b"/>
              <a:pathLst>
                <a:path w="1088" h="1187" extrusionOk="0">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60">
              <a:extLst>
                <a:ext uri="{FF2B5EF4-FFF2-40B4-BE49-F238E27FC236}">
                  <a16:creationId xmlns:a16="http://schemas.microsoft.com/office/drawing/2014/main" id="{99F05FF7-FD11-4A72-B7B8-3BDD1F21A584}"/>
                </a:ext>
              </a:extLst>
            </p:cNvPr>
            <p:cNvSpPr/>
            <p:nvPr/>
          </p:nvSpPr>
          <p:spPr>
            <a:xfrm>
              <a:off x="1355050" y="2343825"/>
              <a:ext cx="184950" cy="890050"/>
            </a:xfrm>
            <a:custGeom>
              <a:avLst/>
              <a:gdLst/>
              <a:ahLst/>
              <a:cxnLst/>
              <a:rect l="l" t="t" r="r" b="b"/>
              <a:pathLst>
                <a:path w="7398" h="35602" extrusionOk="0">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5;p60">
              <a:extLst>
                <a:ext uri="{FF2B5EF4-FFF2-40B4-BE49-F238E27FC236}">
                  <a16:creationId xmlns:a16="http://schemas.microsoft.com/office/drawing/2014/main" id="{BF9F4963-749A-48A7-A782-0FF8D68EE32C}"/>
                </a:ext>
              </a:extLst>
            </p:cNvPr>
            <p:cNvSpPr/>
            <p:nvPr/>
          </p:nvSpPr>
          <p:spPr>
            <a:xfrm>
              <a:off x="1361675" y="2313900"/>
              <a:ext cx="27400" cy="26625"/>
            </a:xfrm>
            <a:custGeom>
              <a:avLst/>
              <a:gdLst/>
              <a:ahLst/>
              <a:cxnLst/>
              <a:rect l="l" t="t" r="r" b="b"/>
              <a:pathLst>
                <a:path w="1096" h="1065" extrusionOk="0">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6;p60">
              <a:extLst>
                <a:ext uri="{FF2B5EF4-FFF2-40B4-BE49-F238E27FC236}">
                  <a16:creationId xmlns:a16="http://schemas.microsoft.com/office/drawing/2014/main" id="{B72163FE-8B11-4756-BC5A-8F1845BE036A}"/>
                </a:ext>
              </a:extLst>
            </p:cNvPr>
            <p:cNvSpPr/>
            <p:nvPr/>
          </p:nvSpPr>
          <p:spPr>
            <a:xfrm>
              <a:off x="1379300" y="2287900"/>
              <a:ext cx="26675" cy="30375"/>
            </a:xfrm>
            <a:custGeom>
              <a:avLst/>
              <a:gdLst/>
              <a:ahLst/>
              <a:cxnLst/>
              <a:rect l="l" t="t" r="r" b="b"/>
              <a:pathLst>
                <a:path w="1067" h="1215" extrusionOk="0">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p60">
              <a:extLst>
                <a:ext uri="{FF2B5EF4-FFF2-40B4-BE49-F238E27FC236}">
                  <a16:creationId xmlns:a16="http://schemas.microsoft.com/office/drawing/2014/main" id="{0E3D227F-55A6-4A8D-B7EC-74A0C8C265EA}"/>
                </a:ext>
              </a:extLst>
            </p:cNvPr>
            <p:cNvSpPr/>
            <p:nvPr/>
          </p:nvSpPr>
          <p:spPr>
            <a:xfrm>
              <a:off x="1397900" y="1978050"/>
              <a:ext cx="107200" cy="278950"/>
            </a:xfrm>
            <a:custGeom>
              <a:avLst/>
              <a:gdLst/>
              <a:ahLst/>
              <a:cxnLst/>
              <a:rect l="l" t="t" r="r" b="b"/>
              <a:pathLst>
                <a:path w="4288" h="11158" extrusionOk="0">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8;p60">
              <a:extLst>
                <a:ext uri="{FF2B5EF4-FFF2-40B4-BE49-F238E27FC236}">
                  <a16:creationId xmlns:a16="http://schemas.microsoft.com/office/drawing/2014/main" id="{374982E9-7DA9-47CF-85F0-8F66220A1B8B}"/>
                </a:ext>
              </a:extLst>
            </p:cNvPr>
            <p:cNvSpPr/>
            <p:nvPr/>
          </p:nvSpPr>
          <p:spPr>
            <a:xfrm>
              <a:off x="1477375" y="1914925"/>
              <a:ext cx="27075" cy="30125"/>
            </a:xfrm>
            <a:custGeom>
              <a:avLst/>
              <a:gdLst/>
              <a:ahLst/>
              <a:cxnLst/>
              <a:rect l="l" t="t" r="r" b="b"/>
              <a:pathLst>
                <a:path w="1083" h="1205" extrusionOk="0">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9;p60">
              <a:extLst>
                <a:ext uri="{FF2B5EF4-FFF2-40B4-BE49-F238E27FC236}">
                  <a16:creationId xmlns:a16="http://schemas.microsoft.com/office/drawing/2014/main" id="{A1CB0F41-5DDE-404F-84F5-4FB4BEE6A4B3}"/>
                </a:ext>
              </a:extLst>
            </p:cNvPr>
            <p:cNvSpPr/>
            <p:nvPr/>
          </p:nvSpPr>
          <p:spPr>
            <a:xfrm>
              <a:off x="1478625" y="1899925"/>
              <a:ext cx="28950" cy="29275"/>
            </a:xfrm>
            <a:custGeom>
              <a:avLst/>
              <a:gdLst/>
              <a:ahLst/>
              <a:cxnLst/>
              <a:rect l="l" t="t" r="r" b="b"/>
              <a:pathLst>
                <a:path w="1158" h="1171" extrusionOk="0">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0;p60">
              <a:extLst>
                <a:ext uri="{FF2B5EF4-FFF2-40B4-BE49-F238E27FC236}">
                  <a16:creationId xmlns:a16="http://schemas.microsoft.com/office/drawing/2014/main" id="{3AF13C66-4B66-4682-9D45-7BC9BAF9FE7B}"/>
                </a:ext>
              </a:extLst>
            </p:cNvPr>
            <p:cNvSpPr/>
            <p:nvPr/>
          </p:nvSpPr>
          <p:spPr>
            <a:xfrm>
              <a:off x="1527825" y="1824200"/>
              <a:ext cx="80425" cy="68150"/>
            </a:xfrm>
            <a:custGeom>
              <a:avLst/>
              <a:gdLst/>
              <a:ahLst/>
              <a:cxnLst/>
              <a:rect l="l" t="t" r="r" b="b"/>
              <a:pathLst>
                <a:path w="3217" h="2726" extrusionOk="0">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1;p60">
              <a:extLst>
                <a:ext uri="{FF2B5EF4-FFF2-40B4-BE49-F238E27FC236}">
                  <a16:creationId xmlns:a16="http://schemas.microsoft.com/office/drawing/2014/main" id="{7F3C018C-A38D-4641-B329-9015C4371825}"/>
                </a:ext>
              </a:extLst>
            </p:cNvPr>
            <p:cNvSpPr/>
            <p:nvPr/>
          </p:nvSpPr>
          <p:spPr>
            <a:xfrm>
              <a:off x="1616800" y="1775675"/>
              <a:ext cx="31700" cy="28075"/>
            </a:xfrm>
            <a:custGeom>
              <a:avLst/>
              <a:gdLst/>
              <a:ahLst/>
              <a:cxnLst/>
              <a:rect l="l" t="t" r="r" b="b"/>
              <a:pathLst>
                <a:path w="1268" h="1123" extrusionOk="0">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22;p60">
              <a:extLst>
                <a:ext uri="{FF2B5EF4-FFF2-40B4-BE49-F238E27FC236}">
                  <a16:creationId xmlns:a16="http://schemas.microsoft.com/office/drawing/2014/main" id="{4DEF04C3-3AB5-4E06-BA77-A9A3FD2168AC}"/>
                </a:ext>
              </a:extLst>
            </p:cNvPr>
            <p:cNvSpPr/>
            <p:nvPr/>
          </p:nvSpPr>
          <p:spPr>
            <a:xfrm>
              <a:off x="1676425" y="1208875"/>
              <a:ext cx="589225" cy="564775"/>
            </a:xfrm>
            <a:custGeom>
              <a:avLst/>
              <a:gdLst/>
              <a:ahLst/>
              <a:cxnLst/>
              <a:rect l="l" t="t" r="r" b="b"/>
              <a:pathLst>
                <a:path w="23569" h="22591" extrusionOk="0">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23;p60">
              <a:extLst>
                <a:ext uri="{FF2B5EF4-FFF2-40B4-BE49-F238E27FC236}">
                  <a16:creationId xmlns:a16="http://schemas.microsoft.com/office/drawing/2014/main" id="{3A6C095E-17E5-46CE-9C89-C9227CAE55AC}"/>
                </a:ext>
              </a:extLst>
            </p:cNvPr>
            <p:cNvSpPr/>
            <p:nvPr/>
          </p:nvSpPr>
          <p:spPr>
            <a:xfrm>
              <a:off x="2212775" y="1154725"/>
              <a:ext cx="25000" cy="29700"/>
            </a:xfrm>
            <a:custGeom>
              <a:avLst/>
              <a:gdLst/>
              <a:ahLst/>
              <a:cxnLst/>
              <a:rect l="l" t="t" r="r" b="b"/>
              <a:pathLst>
                <a:path w="1000" h="1188" extrusionOk="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24;p60">
              <a:extLst>
                <a:ext uri="{FF2B5EF4-FFF2-40B4-BE49-F238E27FC236}">
                  <a16:creationId xmlns:a16="http://schemas.microsoft.com/office/drawing/2014/main" id="{C635DBCE-C8E2-4FE9-B6C3-3915E749D2C5}"/>
                </a:ext>
              </a:extLst>
            </p:cNvPr>
            <p:cNvSpPr/>
            <p:nvPr/>
          </p:nvSpPr>
          <p:spPr>
            <a:xfrm>
              <a:off x="2215200" y="1090525"/>
              <a:ext cx="23750" cy="31325"/>
            </a:xfrm>
            <a:custGeom>
              <a:avLst/>
              <a:gdLst/>
              <a:ahLst/>
              <a:cxnLst/>
              <a:rect l="l" t="t" r="r" b="b"/>
              <a:pathLst>
                <a:path w="950" h="1253" extrusionOk="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25;p60">
              <a:extLst>
                <a:ext uri="{FF2B5EF4-FFF2-40B4-BE49-F238E27FC236}">
                  <a16:creationId xmlns:a16="http://schemas.microsoft.com/office/drawing/2014/main" id="{2E1FD29C-5EFF-410D-863C-4A311EA20AE6}"/>
                </a:ext>
              </a:extLst>
            </p:cNvPr>
            <p:cNvSpPr/>
            <p:nvPr/>
          </p:nvSpPr>
          <p:spPr>
            <a:xfrm>
              <a:off x="2172750" y="1071225"/>
              <a:ext cx="30575" cy="25850"/>
            </a:xfrm>
            <a:custGeom>
              <a:avLst/>
              <a:gdLst/>
              <a:ahLst/>
              <a:cxnLst/>
              <a:rect l="l" t="t" r="r" b="b"/>
              <a:pathLst>
                <a:path w="1223" h="1034" extrusionOk="0">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6;p60">
              <a:extLst>
                <a:ext uri="{FF2B5EF4-FFF2-40B4-BE49-F238E27FC236}">
                  <a16:creationId xmlns:a16="http://schemas.microsoft.com/office/drawing/2014/main" id="{93245946-4A5D-45DA-B515-CE35ABD9D7D4}"/>
                </a:ext>
              </a:extLst>
            </p:cNvPr>
            <p:cNvSpPr/>
            <p:nvPr/>
          </p:nvSpPr>
          <p:spPr>
            <a:xfrm>
              <a:off x="1831500" y="996550"/>
              <a:ext cx="327025" cy="394775"/>
            </a:xfrm>
            <a:custGeom>
              <a:avLst/>
              <a:gdLst/>
              <a:ahLst/>
              <a:cxnLst/>
              <a:rect l="l" t="t" r="r" b="b"/>
              <a:pathLst>
                <a:path w="13081" h="15791" extrusionOk="0">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7;p60">
              <a:extLst>
                <a:ext uri="{FF2B5EF4-FFF2-40B4-BE49-F238E27FC236}">
                  <a16:creationId xmlns:a16="http://schemas.microsoft.com/office/drawing/2014/main" id="{2EF1118D-827C-4CBE-A031-248D781DBDA1}"/>
                </a:ext>
              </a:extLst>
            </p:cNvPr>
            <p:cNvSpPr/>
            <p:nvPr/>
          </p:nvSpPr>
          <p:spPr>
            <a:xfrm>
              <a:off x="2013425" y="1379525"/>
              <a:ext cx="27725" cy="24225"/>
            </a:xfrm>
            <a:custGeom>
              <a:avLst/>
              <a:gdLst/>
              <a:ahLst/>
              <a:cxnLst/>
              <a:rect l="l" t="t" r="r" b="b"/>
              <a:pathLst>
                <a:path w="1109" h="969" extrusionOk="0">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28;p60">
              <a:extLst>
                <a:ext uri="{FF2B5EF4-FFF2-40B4-BE49-F238E27FC236}">
                  <a16:creationId xmlns:a16="http://schemas.microsoft.com/office/drawing/2014/main" id="{08B91177-DC84-49DC-B41C-0B09421DEA31}"/>
                </a:ext>
              </a:extLst>
            </p:cNvPr>
            <p:cNvSpPr/>
            <p:nvPr/>
          </p:nvSpPr>
          <p:spPr>
            <a:xfrm>
              <a:off x="1370775" y="1390750"/>
              <a:ext cx="611150" cy="292350"/>
            </a:xfrm>
            <a:custGeom>
              <a:avLst/>
              <a:gdLst/>
              <a:ahLst/>
              <a:cxnLst/>
              <a:rect l="l" t="t" r="r" b="b"/>
              <a:pathLst>
                <a:path w="24446" h="11694" extrusionOk="0">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p60">
              <a:extLst>
                <a:ext uri="{FF2B5EF4-FFF2-40B4-BE49-F238E27FC236}">
                  <a16:creationId xmlns:a16="http://schemas.microsoft.com/office/drawing/2014/main" id="{E2B7DF2B-9A91-4A7B-AD58-828401FC8F9D}"/>
                </a:ext>
              </a:extLst>
            </p:cNvPr>
            <p:cNvSpPr/>
            <p:nvPr/>
          </p:nvSpPr>
          <p:spPr>
            <a:xfrm>
              <a:off x="1314550" y="1675400"/>
              <a:ext cx="27525" cy="26825"/>
            </a:xfrm>
            <a:custGeom>
              <a:avLst/>
              <a:gdLst/>
              <a:ahLst/>
              <a:cxnLst/>
              <a:rect l="l" t="t" r="r" b="b"/>
              <a:pathLst>
                <a:path w="1101" h="1073" extrusionOk="0">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0;p60">
              <a:extLst>
                <a:ext uri="{FF2B5EF4-FFF2-40B4-BE49-F238E27FC236}">
                  <a16:creationId xmlns:a16="http://schemas.microsoft.com/office/drawing/2014/main" id="{FA255B5E-ABD6-48F5-9A39-E87C2567FFF9}"/>
                </a:ext>
              </a:extLst>
            </p:cNvPr>
            <p:cNvSpPr/>
            <p:nvPr/>
          </p:nvSpPr>
          <p:spPr>
            <a:xfrm>
              <a:off x="1004050" y="1465200"/>
              <a:ext cx="328225" cy="289225"/>
            </a:xfrm>
            <a:custGeom>
              <a:avLst/>
              <a:gdLst/>
              <a:ahLst/>
              <a:cxnLst/>
              <a:rect l="l" t="t" r="r" b="b"/>
              <a:pathLst>
                <a:path w="13129" h="11569" extrusionOk="0">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1;p60">
              <a:extLst>
                <a:ext uri="{FF2B5EF4-FFF2-40B4-BE49-F238E27FC236}">
                  <a16:creationId xmlns:a16="http://schemas.microsoft.com/office/drawing/2014/main" id="{FFDF66F5-7EDD-4FC0-B6C8-FD3B093B5431}"/>
                </a:ext>
              </a:extLst>
            </p:cNvPr>
            <p:cNvSpPr/>
            <p:nvPr/>
          </p:nvSpPr>
          <p:spPr>
            <a:xfrm>
              <a:off x="1052150" y="1774525"/>
              <a:ext cx="26675" cy="30200"/>
            </a:xfrm>
            <a:custGeom>
              <a:avLst/>
              <a:gdLst/>
              <a:ahLst/>
              <a:cxnLst/>
              <a:rect l="l" t="t" r="r" b="b"/>
              <a:pathLst>
                <a:path w="1067" h="1208" extrusionOk="0">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2;p60">
              <a:extLst>
                <a:ext uri="{FF2B5EF4-FFF2-40B4-BE49-F238E27FC236}">
                  <a16:creationId xmlns:a16="http://schemas.microsoft.com/office/drawing/2014/main" id="{5E63D2C0-A517-4E83-9476-06134E3D9D8B}"/>
                </a:ext>
              </a:extLst>
            </p:cNvPr>
            <p:cNvSpPr/>
            <p:nvPr/>
          </p:nvSpPr>
          <p:spPr>
            <a:xfrm>
              <a:off x="882525" y="1818325"/>
              <a:ext cx="151000" cy="244575"/>
            </a:xfrm>
            <a:custGeom>
              <a:avLst/>
              <a:gdLst/>
              <a:ahLst/>
              <a:cxnLst/>
              <a:rect l="l" t="t" r="r" b="b"/>
              <a:pathLst>
                <a:path w="6040" h="9783" extrusionOk="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3;p60">
              <a:extLst>
                <a:ext uri="{FF2B5EF4-FFF2-40B4-BE49-F238E27FC236}">
                  <a16:creationId xmlns:a16="http://schemas.microsoft.com/office/drawing/2014/main" id="{003B6F2D-A0AF-4BAB-A57E-A97424C02590}"/>
                </a:ext>
              </a:extLst>
            </p:cNvPr>
            <p:cNvSpPr/>
            <p:nvPr/>
          </p:nvSpPr>
          <p:spPr>
            <a:xfrm>
              <a:off x="890975" y="2095750"/>
              <a:ext cx="26725" cy="30650"/>
            </a:xfrm>
            <a:custGeom>
              <a:avLst/>
              <a:gdLst/>
              <a:ahLst/>
              <a:cxnLst/>
              <a:rect l="l" t="t" r="r" b="b"/>
              <a:pathLst>
                <a:path w="1069" h="1226" extrusionOk="0">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4;p60">
              <a:extLst>
                <a:ext uri="{FF2B5EF4-FFF2-40B4-BE49-F238E27FC236}">
                  <a16:creationId xmlns:a16="http://schemas.microsoft.com/office/drawing/2014/main" id="{24C4310A-76C6-433F-96AC-0B32949E1A63}"/>
                </a:ext>
              </a:extLst>
            </p:cNvPr>
            <p:cNvSpPr/>
            <p:nvPr/>
          </p:nvSpPr>
          <p:spPr>
            <a:xfrm>
              <a:off x="321250" y="2151225"/>
              <a:ext cx="562725" cy="505175"/>
            </a:xfrm>
            <a:custGeom>
              <a:avLst/>
              <a:gdLst/>
              <a:ahLst/>
              <a:cxnLst/>
              <a:rect l="l" t="t" r="r" b="b"/>
              <a:pathLst>
                <a:path w="22509" h="20207" extrusionOk="0">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5;p60">
              <a:extLst>
                <a:ext uri="{FF2B5EF4-FFF2-40B4-BE49-F238E27FC236}">
                  <a16:creationId xmlns:a16="http://schemas.microsoft.com/office/drawing/2014/main" id="{FB21564D-931A-4341-BF9A-D61F3EA321BF}"/>
                </a:ext>
              </a:extLst>
            </p:cNvPr>
            <p:cNvSpPr/>
            <p:nvPr/>
          </p:nvSpPr>
          <p:spPr>
            <a:xfrm>
              <a:off x="265475" y="2663150"/>
              <a:ext cx="32650" cy="26475"/>
            </a:xfrm>
            <a:custGeom>
              <a:avLst/>
              <a:gdLst/>
              <a:ahLst/>
              <a:cxnLst/>
              <a:rect l="l" t="t" r="r" b="b"/>
              <a:pathLst>
                <a:path w="1306" h="1059" extrusionOk="0">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6;p60">
              <a:extLst>
                <a:ext uri="{FF2B5EF4-FFF2-40B4-BE49-F238E27FC236}">
                  <a16:creationId xmlns:a16="http://schemas.microsoft.com/office/drawing/2014/main" id="{CF0726B4-938E-4E86-8ACA-0C8CCE216CFA}"/>
                </a:ext>
              </a:extLst>
            </p:cNvPr>
            <p:cNvSpPr/>
            <p:nvPr/>
          </p:nvSpPr>
          <p:spPr>
            <a:xfrm>
              <a:off x="145025" y="2695275"/>
              <a:ext cx="92850" cy="53100"/>
            </a:xfrm>
            <a:custGeom>
              <a:avLst/>
              <a:gdLst/>
              <a:ahLst/>
              <a:cxnLst/>
              <a:rect l="l" t="t" r="r" b="b"/>
              <a:pathLst>
                <a:path w="3714" h="2124" extrusionOk="0">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7;p60">
              <a:extLst>
                <a:ext uri="{FF2B5EF4-FFF2-40B4-BE49-F238E27FC236}">
                  <a16:creationId xmlns:a16="http://schemas.microsoft.com/office/drawing/2014/main" id="{648091AE-695C-4656-BD49-9857D2EA5C39}"/>
                </a:ext>
              </a:extLst>
            </p:cNvPr>
            <p:cNvSpPr/>
            <p:nvPr/>
          </p:nvSpPr>
          <p:spPr>
            <a:xfrm>
              <a:off x="196175" y="2743000"/>
              <a:ext cx="27975" cy="26125"/>
            </a:xfrm>
            <a:custGeom>
              <a:avLst/>
              <a:gdLst/>
              <a:ahLst/>
              <a:cxnLst/>
              <a:rect l="l" t="t" r="r" b="b"/>
              <a:pathLst>
                <a:path w="1119" h="1045" extrusionOk="0">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8;p60">
              <a:extLst>
                <a:ext uri="{FF2B5EF4-FFF2-40B4-BE49-F238E27FC236}">
                  <a16:creationId xmlns:a16="http://schemas.microsoft.com/office/drawing/2014/main" id="{D88FFCC8-EF8D-4FEA-8137-95A28B7C776F}"/>
                </a:ext>
              </a:extLst>
            </p:cNvPr>
            <p:cNvSpPr/>
            <p:nvPr/>
          </p:nvSpPr>
          <p:spPr>
            <a:xfrm>
              <a:off x="118125" y="2781425"/>
              <a:ext cx="70675" cy="67650"/>
            </a:xfrm>
            <a:custGeom>
              <a:avLst/>
              <a:gdLst/>
              <a:ahLst/>
              <a:cxnLst/>
              <a:rect l="l" t="t" r="r" b="b"/>
              <a:pathLst>
                <a:path w="2827" h="2706" extrusionOk="0">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9;p60">
              <a:extLst>
                <a:ext uri="{FF2B5EF4-FFF2-40B4-BE49-F238E27FC236}">
                  <a16:creationId xmlns:a16="http://schemas.microsoft.com/office/drawing/2014/main" id="{9E25F1A5-9C02-4A67-B4B5-FDD46A803F47}"/>
                </a:ext>
              </a:extLst>
            </p:cNvPr>
            <p:cNvSpPr/>
            <p:nvPr/>
          </p:nvSpPr>
          <p:spPr>
            <a:xfrm>
              <a:off x="130400" y="2864500"/>
              <a:ext cx="27775" cy="29350"/>
            </a:xfrm>
            <a:custGeom>
              <a:avLst/>
              <a:gdLst/>
              <a:ahLst/>
              <a:cxnLst/>
              <a:rect l="l" t="t" r="r" b="b"/>
              <a:pathLst>
                <a:path w="1111" h="1174" extrusionOk="0">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0;p60">
              <a:extLst>
                <a:ext uri="{FF2B5EF4-FFF2-40B4-BE49-F238E27FC236}">
                  <a16:creationId xmlns:a16="http://schemas.microsoft.com/office/drawing/2014/main" id="{BDE8B337-DF53-4EFA-A1FD-789913E38997}"/>
                </a:ext>
              </a:extLst>
            </p:cNvPr>
            <p:cNvSpPr/>
            <p:nvPr/>
          </p:nvSpPr>
          <p:spPr>
            <a:xfrm>
              <a:off x="166800" y="2439400"/>
              <a:ext cx="725800" cy="499700"/>
            </a:xfrm>
            <a:custGeom>
              <a:avLst/>
              <a:gdLst/>
              <a:ahLst/>
              <a:cxnLst/>
              <a:rect l="l" t="t" r="r" b="b"/>
              <a:pathLst>
                <a:path w="29032" h="19988" extrusionOk="0">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1;p60">
              <a:extLst>
                <a:ext uri="{FF2B5EF4-FFF2-40B4-BE49-F238E27FC236}">
                  <a16:creationId xmlns:a16="http://schemas.microsoft.com/office/drawing/2014/main" id="{9CA099C8-657E-4942-8999-C40B375D1095}"/>
                </a:ext>
              </a:extLst>
            </p:cNvPr>
            <p:cNvSpPr/>
            <p:nvPr/>
          </p:nvSpPr>
          <p:spPr>
            <a:xfrm>
              <a:off x="895700" y="2385025"/>
              <a:ext cx="27525" cy="26725"/>
            </a:xfrm>
            <a:custGeom>
              <a:avLst/>
              <a:gdLst/>
              <a:ahLst/>
              <a:cxnLst/>
              <a:rect l="l" t="t" r="r" b="b"/>
              <a:pathLst>
                <a:path w="1101" h="1069" extrusionOk="0">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2;p60">
              <a:extLst>
                <a:ext uri="{FF2B5EF4-FFF2-40B4-BE49-F238E27FC236}">
                  <a16:creationId xmlns:a16="http://schemas.microsoft.com/office/drawing/2014/main" id="{B748891C-7CC0-4CAA-A87E-8C96CE9D8045}"/>
                </a:ext>
              </a:extLst>
            </p:cNvPr>
            <p:cNvSpPr/>
            <p:nvPr/>
          </p:nvSpPr>
          <p:spPr>
            <a:xfrm>
              <a:off x="705525" y="2448450"/>
              <a:ext cx="221350" cy="606350"/>
            </a:xfrm>
            <a:custGeom>
              <a:avLst/>
              <a:gdLst/>
              <a:ahLst/>
              <a:cxnLst/>
              <a:rect l="l" t="t" r="r" b="b"/>
              <a:pathLst>
                <a:path w="8854" h="24254" extrusionOk="0">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3;p60">
              <a:extLst>
                <a:ext uri="{FF2B5EF4-FFF2-40B4-BE49-F238E27FC236}">
                  <a16:creationId xmlns:a16="http://schemas.microsoft.com/office/drawing/2014/main" id="{D852CE53-3735-4712-9945-1B33D7CFDD0B}"/>
                </a:ext>
              </a:extLst>
            </p:cNvPr>
            <p:cNvSpPr/>
            <p:nvPr/>
          </p:nvSpPr>
          <p:spPr>
            <a:xfrm>
              <a:off x="685500" y="3088475"/>
              <a:ext cx="28700" cy="28200"/>
            </a:xfrm>
            <a:custGeom>
              <a:avLst/>
              <a:gdLst/>
              <a:ahLst/>
              <a:cxnLst/>
              <a:rect l="l" t="t" r="r" b="b"/>
              <a:pathLst>
                <a:path w="1148" h="1128" extrusionOk="0">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4;p60">
              <a:extLst>
                <a:ext uri="{FF2B5EF4-FFF2-40B4-BE49-F238E27FC236}">
                  <a16:creationId xmlns:a16="http://schemas.microsoft.com/office/drawing/2014/main" id="{931F337C-5D97-471A-9924-B100CB4F4933}"/>
                </a:ext>
              </a:extLst>
            </p:cNvPr>
            <p:cNvSpPr/>
            <p:nvPr/>
          </p:nvSpPr>
          <p:spPr>
            <a:xfrm>
              <a:off x="752900" y="3112000"/>
              <a:ext cx="34550" cy="28125"/>
            </a:xfrm>
            <a:custGeom>
              <a:avLst/>
              <a:gdLst/>
              <a:ahLst/>
              <a:cxnLst/>
              <a:rect l="l" t="t" r="r" b="b"/>
              <a:pathLst>
                <a:path w="1382" h="1125" extrusionOk="0">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5;p60">
              <a:extLst>
                <a:ext uri="{FF2B5EF4-FFF2-40B4-BE49-F238E27FC236}">
                  <a16:creationId xmlns:a16="http://schemas.microsoft.com/office/drawing/2014/main" id="{71637E2E-CA6D-4D70-9E46-F691197B72BB}"/>
                </a:ext>
              </a:extLst>
            </p:cNvPr>
            <p:cNvSpPr/>
            <p:nvPr/>
          </p:nvSpPr>
          <p:spPr>
            <a:xfrm>
              <a:off x="818550" y="3154525"/>
              <a:ext cx="27925" cy="27200"/>
            </a:xfrm>
            <a:custGeom>
              <a:avLst/>
              <a:gdLst/>
              <a:ahLst/>
              <a:cxnLst/>
              <a:rect l="l" t="t" r="r" b="b"/>
              <a:pathLst>
                <a:path w="1117" h="1088" extrusionOk="0">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6;p60">
              <a:extLst>
                <a:ext uri="{FF2B5EF4-FFF2-40B4-BE49-F238E27FC236}">
                  <a16:creationId xmlns:a16="http://schemas.microsoft.com/office/drawing/2014/main" id="{C981285C-E309-4386-9953-2345B6AA5BF8}"/>
                </a:ext>
              </a:extLst>
            </p:cNvPr>
            <p:cNvSpPr/>
            <p:nvPr/>
          </p:nvSpPr>
          <p:spPr>
            <a:xfrm>
              <a:off x="773650" y="3208275"/>
              <a:ext cx="274950" cy="536475"/>
            </a:xfrm>
            <a:custGeom>
              <a:avLst/>
              <a:gdLst/>
              <a:ahLst/>
              <a:cxnLst/>
              <a:rect l="l" t="t" r="r" b="b"/>
              <a:pathLst>
                <a:path w="10998" h="21459" extrusionOk="0">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47;p60">
              <a:extLst>
                <a:ext uri="{FF2B5EF4-FFF2-40B4-BE49-F238E27FC236}">
                  <a16:creationId xmlns:a16="http://schemas.microsoft.com/office/drawing/2014/main" id="{2602343D-FCE8-4C07-8ED7-84853E831D56}"/>
                </a:ext>
              </a:extLst>
            </p:cNvPr>
            <p:cNvSpPr/>
            <p:nvPr/>
          </p:nvSpPr>
          <p:spPr>
            <a:xfrm>
              <a:off x="1048650" y="3770875"/>
              <a:ext cx="27325" cy="29725"/>
            </a:xfrm>
            <a:custGeom>
              <a:avLst/>
              <a:gdLst/>
              <a:ahLst/>
              <a:cxnLst/>
              <a:rect l="l" t="t" r="r" b="b"/>
              <a:pathLst>
                <a:path w="1093" h="1189" extrusionOk="0">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8;p60">
              <a:extLst>
                <a:ext uri="{FF2B5EF4-FFF2-40B4-BE49-F238E27FC236}">
                  <a16:creationId xmlns:a16="http://schemas.microsoft.com/office/drawing/2014/main" id="{4DABB45B-A3F5-4A04-AB6E-C4214BDC6C4E}"/>
                </a:ext>
              </a:extLst>
            </p:cNvPr>
            <p:cNvSpPr/>
            <p:nvPr/>
          </p:nvSpPr>
          <p:spPr>
            <a:xfrm>
              <a:off x="1041625" y="3782175"/>
              <a:ext cx="27325" cy="29275"/>
            </a:xfrm>
            <a:custGeom>
              <a:avLst/>
              <a:gdLst/>
              <a:ahLst/>
              <a:cxnLst/>
              <a:rect l="l" t="t" r="r" b="b"/>
              <a:pathLst>
                <a:path w="1093" h="1171" extrusionOk="0">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9;p60">
              <a:extLst>
                <a:ext uri="{FF2B5EF4-FFF2-40B4-BE49-F238E27FC236}">
                  <a16:creationId xmlns:a16="http://schemas.microsoft.com/office/drawing/2014/main" id="{EA1807F1-15C1-4B87-99E7-B8CDD6A1C6F8}"/>
                </a:ext>
              </a:extLst>
            </p:cNvPr>
            <p:cNvSpPr/>
            <p:nvPr/>
          </p:nvSpPr>
          <p:spPr>
            <a:xfrm>
              <a:off x="1079650" y="3838950"/>
              <a:ext cx="106900" cy="228150"/>
            </a:xfrm>
            <a:custGeom>
              <a:avLst/>
              <a:gdLst/>
              <a:ahLst/>
              <a:cxnLst/>
              <a:rect l="l" t="t" r="r" b="b"/>
              <a:pathLst>
                <a:path w="4276" h="9126" extrusionOk="0">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50;p60">
              <a:extLst>
                <a:ext uri="{FF2B5EF4-FFF2-40B4-BE49-F238E27FC236}">
                  <a16:creationId xmlns:a16="http://schemas.microsoft.com/office/drawing/2014/main" id="{59738CDE-DFC0-4117-9863-90B69798A3D6}"/>
                </a:ext>
              </a:extLst>
            </p:cNvPr>
            <p:cNvSpPr/>
            <p:nvPr/>
          </p:nvSpPr>
          <p:spPr>
            <a:xfrm>
              <a:off x="1167150" y="4105350"/>
              <a:ext cx="28025" cy="26800"/>
            </a:xfrm>
            <a:custGeom>
              <a:avLst/>
              <a:gdLst/>
              <a:ahLst/>
              <a:cxnLst/>
              <a:rect l="l" t="t" r="r" b="b"/>
              <a:pathLst>
                <a:path w="1121" h="1072" extrusionOk="0">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1;p60">
              <a:extLst>
                <a:ext uri="{FF2B5EF4-FFF2-40B4-BE49-F238E27FC236}">
                  <a16:creationId xmlns:a16="http://schemas.microsoft.com/office/drawing/2014/main" id="{636E6039-2632-4FD3-BFE0-C984CF85D95D}"/>
                </a:ext>
              </a:extLst>
            </p:cNvPr>
            <p:cNvSpPr/>
            <p:nvPr/>
          </p:nvSpPr>
          <p:spPr>
            <a:xfrm>
              <a:off x="1081475" y="4072750"/>
              <a:ext cx="488175" cy="526675"/>
            </a:xfrm>
            <a:custGeom>
              <a:avLst/>
              <a:gdLst/>
              <a:ahLst/>
              <a:cxnLst/>
              <a:rect l="l" t="t" r="r" b="b"/>
              <a:pathLst>
                <a:path w="19527" h="21067" extrusionOk="0">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52;p60">
              <a:extLst>
                <a:ext uri="{FF2B5EF4-FFF2-40B4-BE49-F238E27FC236}">
                  <a16:creationId xmlns:a16="http://schemas.microsoft.com/office/drawing/2014/main" id="{6107D22A-41F5-47A6-8952-35080D11968B}"/>
                </a:ext>
              </a:extLst>
            </p:cNvPr>
            <p:cNvSpPr/>
            <p:nvPr/>
          </p:nvSpPr>
          <p:spPr>
            <a:xfrm>
              <a:off x="1345500" y="4039175"/>
              <a:ext cx="31100" cy="26225"/>
            </a:xfrm>
            <a:custGeom>
              <a:avLst/>
              <a:gdLst/>
              <a:ahLst/>
              <a:cxnLst/>
              <a:rect l="l" t="t" r="r" b="b"/>
              <a:pathLst>
                <a:path w="1244" h="1049" extrusionOk="0">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3;p60">
              <a:extLst>
                <a:ext uri="{FF2B5EF4-FFF2-40B4-BE49-F238E27FC236}">
                  <a16:creationId xmlns:a16="http://schemas.microsoft.com/office/drawing/2014/main" id="{295B1E6A-5112-44CB-8885-C69FFEEFCBEB}"/>
                </a:ext>
              </a:extLst>
            </p:cNvPr>
            <p:cNvSpPr/>
            <p:nvPr/>
          </p:nvSpPr>
          <p:spPr>
            <a:xfrm>
              <a:off x="1256075" y="3761850"/>
              <a:ext cx="90675" cy="241600"/>
            </a:xfrm>
            <a:custGeom>
              <a:avLst/>
              <a:gdLst/>
              <a:ahLst/>
              <a:cxnLst/>
              <a:rect l="l" t="t" r="r" b="b"/>
              <a:pathLst>
                <a:path w="3627" h="9664" extrusionOk="0">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54;p60">
              <a:extLst>
                <a:ext uri="{FF2B5EF4-FFF2-40B4-BE49-F238E27FC236}">
                  <a16:creationId xmlns:a16="http://schemas.microsoft.com/office/drawing/2014/main" id="{045588A4-58C2-495D-929A-ED04E58B136E}"/>
                </a:ext>
              </a:extLst>
            </p:cNvPr>
            <p:cNvSpPr/>
            <p:nvPr/>
          </p:nvSpPr>
          <p:spPr>
            <a:xfrm>
              <a:off x="1232150" y="3705425"/>
              <a:ext cx="28875" cy="26725"/>
            </a:xfrm>
            <a:custGeom>
              <a:avLst/>
              <a:gdLst/>
              <a:ahLst/>
              <a:cxnLst/>
              <a:rect l="l" t="t" r="r" b="b"/>
              <a:pathLst>
                <a:path w="1155" h="1069" extrusionOk="0">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55;p60">
              <a:extLst>
                <a:ext uri="{FF2B5EF4-FFF2-40B4-BE49-F238E27FC236}">
                  <a16:creationId xmlns:a16="http://schemas.microsoft.com/office/drawing/2014/main" id="{66A00AFC-86B2-4C4C-9AD5-83E619166AAD}"/>
                </a:ext>
              </a:extLst>
            </p:cNvPr>
            <p:cNvSpPr/>
            <p:nvPr/>
          </p:nvSpPr>
          <p:spPr>
            <a:xfrm>
              <a:off x="1222650" y="3634625"/>
              <a:ext cx="24525" cy="32325"/>
            </a:xfrm>
            <a:custGeom>
              <a:avLst/>
              <a:gdLst/>
              <a:ahLst/>
              <a:cxnLst/>
              <a:rect l="l" t="t" r="r" b="b"/>
              <a:pathLst>
                <a:path w="981" h="1293" extrusionOk="0">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56;p60">
              <a:extLst>
                <a:ext uri="{FF2B5EF4-FFF2-40B4-BE49-F238E27FC236}">
                  <a16:creationId xmlns:a16="http://schemas.microsoft.com/office/drawing/2014/main" id="{0197735D-942C-47AF-92B1-94560DF10B31}"/>
                </a:ext>
              </a:extLst>
            </p:cNvPr>
            <p:cNvSpPr/>
            <p:nvPr/>
          </p:nvSpPr>
          <p:spPr>
            <a:xfrm>
              <a:off x="1218100" y="3568225"/>
              <a:ext cx="27275" cy="27425"/>
            </a:xfrm>
            <a:custGeom>
              <a:avLst/>
              <a:gdLst/>
              <a:ahLst/>
              <a:cxnLst/>
              <a:rect l="l" t="t" r="r" b="b"/>
              <a:pathLst>
                <a:path w="1091" h="1097" extrusionOk="0">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57;p60">
              <a:extLst>
                <a:ext uri="{FF2B5EF4-FFF2-40B4-BE49-F238E27FC236}">
                  <a16:creationId xmlns:a16="http://schemas.microsoft.com/office/drawing/2014/main" id="{CD9C2303-F21E-48A2-BEB8-3B0034399CC7}"/>
                </a:ext>
              </a:extLst>
            </p:cNvPr>
            <p:cNvSpPr/>
            <p:nvPr/>
          </p:nvSpPr>
          <p:spPr>
            <a:xfrm>
              <a:off x="1276400" y="3451075"/>
              <a:ext cx="337175" cy="130600"/>
            </a:xfrm>
            <a:custGeom>
              <a:avLst/>
              <a:gdLst/>
              <a:ahLst/>
              <a:cxnLst/>
              <a:rect l="l" t="t" r="r" b="b"/>
              <a:pathLst>
                <a:path w="13487" h="5224" extrusionOk="0">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58;p60">
              <a:extLst>
                <a:ext uri="{FF2B5EF4-FFF2-40B4-BE49-F238E27FC236}">
                  <a16:creationId xmlns:a16="http://schemas.microsoft.com/office/drawing/2014/main" id="{2AA8A5F7-402C-4A1B-9DC6-37E3615E56EE}"/>
                </a:ext>
              </a:extLst>
            </p:cNvPr>
            <p:cNvSpPr/>
            <p:nvPr/>
          </p:nvSpPr>
          <p:spPr>
            <a:xfrm>
              <a:off x="1640850" y="3431675"/>
              <a:ext cx="32400" cy="25400"/>
            </a:xfrm>
            <a:custGeom>
              <a:avLst/>
              <a:gdLst/>
              <a:ahLst/>
              <a:cxnLst/>
              <a:rect l="l" t="t" r="r" b="b"/>
              <a:pathLst>
                <a:path w="1296" h="1016" extrusionOk="0">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9;p60">
              <a:extLst>
                <a:ext uri="{FF2B5EF4-FFF2-40B4-BE49-F238E27FC236}">
                  <a16:creationId xmlns:a16="http://schemas.microsoft.com/office/drawing/2014/main" id="{DFFA7B11-BAD1-4B3B-9F64-56AD7FDE35A6}"/>
                </a:ext>
              </a:extLst>
            </p:cNvPr>
            <p:cNvSpPr/>
            <p:nvPr/>
          </p:nvSpPr>
          <p:spPr>
            <a:xfrm>
              <a:off x="1649250" y="3435175"/>
              <a:ext cx="32325" cy="25400"/>
            </a:xfrm>
            <a:custGeom>
              <a:avLst/>
              <a:gdLst/>
              <a:ahLst/>
              <a:cxnLst/>
              <a:rect l="l" t="t" r="r" b="b"/>
              <a:pathLst>
                <a:path w="1293" h="1016" extrusionOk="0">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0;p60">
              <a:extLst>
                <a:ext uri="{FF2B5EF4-FFF2-40B4-BE49-F238E27FC236}">
                  <a16:creationId xmlns:a16="http://schemas.microsoft.com/office/drawing/2014/main" id="{92ACB972-B4E9-4E98-BD1D-F2C2AD2F9EAD}"/>
                </a:ext>
              </a:extLst>
            </p:cNvPr>
            <p:cNvSpPr/>
            <p:nvPr/>
          </p:nvSpPr>
          <p:spPr>
            <a:xfrm>
              <a:off x="1704500" y="3344150"/>
              <a:ext cx="209450" cy="89925"/>
            </a:xfrm>
            <a:custGeom>
              <a:avLst/>
              <a:gdLst/>
              <a:ahLst/>
              <a:cxnLst/>
              <a:rect l="l" t="t" r="r" b="b"/>
              <a:pathLst>
                <a:path w="8378" h="3597" extrusionOk="0">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1;p60">
              <a:extLst>
                <a:ext uri="{FF2B5EF4-FFF2-40B4-BE49-F238E27FC236}">
                  <a16:creationId xmlns:a16="http://schemas.microsoft.com/office/drawing/2014/main" id="{BC1B784F-5C43-45EC-8012-425AE076C081}"/>
                </a:ext>
              </a:extLst>
            </p:cNvPr>
            <p:cNvSpPr/>
            <p:nvPr/>
          </p:nvSpPr>
          <p:spPr>
            <a:xfrm>
              <a:off x="1934075" y="3371350"/>
              <a:ext cx="30250" cy="28000"/>
            </a:xfrm>
            <a:custGeom>
              <a:avLst/>
              <a:gdLst/>
              <a:ahLst/>
              <a:cxnLst/>
              <a:rect l="l" t="t" r="r" b="b"/>
              <a:pathLst>
                <a:path w="1210" h="1120" extrusionOk="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2;p60">
              <a:extLst>
                <a:ext uri="{FF2B5EF4-FFF2-40B4-BE49-F238E27FC236}">
                  <a16:creationId xmlns:a16="http://schemas.microsoft.com/office/drawing/2014/main" id="{0293D84B-7BCB-422E-8204-85F3CAE4D7AE}"/>
                </a:ext>
              </a:extLst>
            </p:cNvPr>
            <p:cNvSpPr/>
            <p:nvPr/>
          </p:nvSpPr>
          <p:spPr>
            <a:xfrm>
              <a:off x="1962400" y="2999000"/>
              <a:ext cx="432350" cy="568775"/>
            </a:xfrm>
            <a:custGeom>
              <a:avLst/>
              <a:gdLst/>
              <a:ahLst/>
              <a:cxnLst/>
              <a:rect l="l" t="t" r="r" b="b"/>
              <a:pathLst>
                <a:path w="17294" h="22751" extrusionOk="0">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grpFill/>
            <a:ln w="12700">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320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F6B7BDD2-A0D2-49D3-A965-9C8EEC6DE3F0}"/>
              </a:ext>
            </a:extLst>
          </p:cNvPr>
          <p:cNvSpPr txBox="1">
            <a:spLocks/>
          </p:cNvSpPr>
          <p:nvPr/>
        </p:nvSpPr>
        <p:spPr>
          <a:xfrm>
            <a:off x="896374" y="1062869"/>
            <a:ext cx="10216577" cy="4729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solidFill>
                <a:schemeClr val="bg2"/>
              </a:solidFill>
            </a:endParaRPr>
          </a:p>
        </p:txBody>
      </p:sp>
      <p:sp>
        <p:nvSpPr>
          <p:cNvPr id="35" name="Rectangle: Rounded Corners 34">
            <a:extLst>
              <a:ext uri="{FF2B5EF4-FFF2-40B4-BE49-F238E27FC236}">
                <a16:creationId xmlns:a16="http://schemas.microsoft.com/office/drawing/2014/main" id="{AB09F639-6E0E-4F63-983C-A27BF4DA2009}"/>
              </a:ext>
            </a:extLst>
          </p:cNvPr>
          <p:cNvSpPr/>
          <p:nvPr/>
        </p:nvSpPr>
        <p:spPr>
          <a:xfrm>
            <a:off x="182025" y="182153"/>
            <a:ext cx="11825473" cy="6490472"/>
          </a:xfrm>
          <a:prstGeom prst="round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4FD71967-FF6C-4893-A2EC-D1DADD1DCFDA}"/>
              </a:ext>
            </a:extLst>
          </p:cNvPr>
          <p:cNvSpPr txBox="1"/>
          <p:nvPr/>
        </p:nvSpPr>
        <p:spPr>
          <a:xfrm>
            <a:off x="618756" y="375712"/>
            <a:ext cx="10585532" cy="757130"/>
          </a:xfrm>
          <a:prstGeom prst="rect">
            <a:avLst/>
          </a:prstGeom>
          <a:noFill/>
        </p:spPr>
        <p:txBody>
          <a:bodyPr wrap="square" rtlCol="0">
            <a:spAutoFit/>
          </a:bodyPr>
          <a:lstStyle/>
          <a:p>
            <a:pPr algn="ctr">
              <a:lnSpc>
                <a:spcPct val="90000"/>
              </a:lnSpc>
              <a:spcBef>
                <a:spcPct val="0"/>
              </a:spcBef>
              <a:spcAft>
                <a:spcPts val="600"/>
              </a:spcAft>
            </a:pPr>
            <a:r>
              <a:rPr lang="en-US" sz="4800" b="1" kern="1200" dirty="0">
                <a:solidFill>
                  <a:srgbClr val="EEB500"/>
                </a:solidFill>
                <a:latin typeface="Berlin Sans FB Demi" panose="020E0802020502020306" pitchFamily="34" charset="0"/>
                <a:ea typeface="+mj-ea"/>
                <a:cs typeface="+mj-cs"/>
              </a:rPr>
              <a:t>Web Crawling</a:t>
            </a:r>
            <a:endParaRPr lang="en-US" sz="4800" kern="1200" dirty="0">
              <a:solidFill>
                <a:srgbClr val="EEB500"/>
              </a:solidFill>
              <a:latin typeface="Berlin Sans FB Demi" panose="020E0802020502020306" pitchFamily="34" charset="0"/>
              <a:ea typeface="+mj-ea"/>
              <a:cs typeface="+mj-cs"/>
            </a:endParaRPr>
          </a:p>
        </p:txBody>
      </p:sp>
      <p:sp>
        <p:nvSpPr>
          <p:cNvPr id="50" name="Rectangle: Rounded Corners 49">
            <a:extLst>
              <a:ext uri="{FF2B5EF4-FFF2-40B4-BE49-F238E27FC236}">
                <a16:creationId xmlns:a16="http://schemas.microsoft.com/office/drawing/2014/main" id="{DA00B13F-84DC-4447-A0AD-0A7981F4029B}"/>
              </a:ext>
            </a:extLst>
          </p:cNvPr>
          <p:cNvSpPr/>
          <p:nvPr/>
        </p:nvSpPr>
        <p:spPr>
          <a:xfrm>
            <a:off x="386080" y="1941370"/>
            <a:ext cx="11501119" cy="4296838"/>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6" name="Google Shape;1000;p56">
            <a:extLst>
              <a:ext uri="{FF2B5EF4-FFF2-40B4-BE49-F238E27FC236}">
                <a16:creationId xmlns:a16="http://schemas.microsoft.com/office/drawing/2014/main" id="{37510CEE-49CE-4A28-9ACA-761DA0FDDAE3}"/>
              </a:ext>
            </a:extLst>
          </p:cNvPr>
          <p:cNvGrpSpPr/>
          <p:nvPr/>
        </p:nvGrpSpPr>
        <p:grpSpPr>
          <a:xfrm>
            <a:off x="10525262" y="331010"/>
            <a:ext cx="935521" cy="923203"/>
            <a:chOff x="3932613" y="4236938"/>
            <a:chExt cx="560025" cy="552650"/>
          </a:xfrm>
          <a:solidFill>
            <a:srgbClr val="FF9933"/>
          </a:solidFill>
        </p:grpSpPr>
        <p:sp>
          <p:nvSpPr>
            <p:cNvPr id="27" name="Google Shape;1001;p56">
              <a:extLst>
                <a:ext uri="{FF2B5EF4-FFF2-40B4-BE49-F238E27FC236}">
                  <a16:creationId xmlns:a16="http://schemas.microsoft.com/office/drawing/2014/main" id="{C7120FC2-5CEF-4A76-9794-6E0D921A896F}"/>
                </a:ext>
              </a:extLst>
            </p:cNvPr>
            <p:cNvSpPr/>
            <p:nvPr/>
          </p:nvSpPr>
          <p:spPr>
            <a:xfrm>
              <a:off x="4049813" y="4236938"/>
              <a:ext cx="296050" cy="552650"/>
            </a:xfrm>
            <a:custGeom>
              <a:avLst/>
              <a:gdLst/>
              <a:ahLst/>
              <a:cxnLst/>
              <a:rect l="l" t="t" r="r" b="b"/>
              <a:pathLst>
                <a:path w="11842" h="22106" extrusionOk="0">
                  <a:moveTo>
                    <a:pt x="6315" y="1"/>
                  </a:moveTo>
                  <a:cubicBezTo>
                    <a:pt x="5630" y="1"/>
                    <a:pt x="4950" y="131"/>
                    <a:pt x="4311" y="383"/>
                  </a:cubicBezTo>
                  <a:cubicBezTo>
                    <a:pt x="5472" y="1166"/>
                    <a:pt x="6289" y="2365"/>
                    <a:pt x="6596" y="3730"/>
                  </a:cubicBezTo>
                  <a:cubicBezTo>
                    <a:pt x="6897" y="3718"/>
                    <a:pt x="7195" y="3702"/>
                    <a:pt x="7497" y="3702"/>
                  </a:cubicBezTo>
                  <a:lnTo>
                    <a:pt x="7541" y="3702"/>
                  </a:lnTo>
                  <a:cubicBezTo>
                    <a:pt x="7574" y="3702"/>
                    <a:pt x="7610" y="3706"/>
                    <a:pt x="7644" y="3706"/>
                  </a:cubicBezTo>
                  <a:cubicBezTo>
                    <a:pt x="7454" y="2041"/>
                    <a:pt x="7026" y="659"/>
                    <a:pt x="6495" y="11"/>
                  </a:cubicBezTo>
                  <a:cubicBezTo>
                    <a:pt x="6433" y="8"/>
                    <a:pt x="6375" y="1"/>
                    <a:pt x="6315" y="1"/>
                  </a:cubicBezTo>
                  <a:close/>
                  <a:moveTo>
                    <a:pt x="7502" y="133"/>
                  </a:moveTo>
                  <a:cubicBezTo>
                    <a:pt x="8024" y="1267"/>
                    <a:pt x="8338" y="2483"/>
                    <a:pt x="8439" y="3728"/>
                  </a:cubicBezTo>
                  <a:cubicBezTo>
                    <a:pt x="8701" y="3740"/>
                    <a:pt x="8961" y="3752"/>
                    <a:pt x="9218" y="3774"/>
                  </a:cubicBezTo>
                  <a:cubicBezTo>
                    <a:pt x="9285" y="2930"/>
                    <a:pt x="9535" y="2113"/>
                    <a:pt x="9953" y="1378"/>
                  </a:cubicBezTo>
                  <a:cubicBezTo>
                    <a:pt x="9254" y="763"/>
                    <a:pt x="8411" y="333"/>
                    <a:pt x="7502" y="133"/>
                  </a:cubicBezTo>
                  <a:close/>
                  <a:moveTo>
                    <a:pt x="10532" y="1964"/>
                  </a:moveTo>
                  <a:cubicBezTo>
                    <a:pt x="10239" y="2551"/>
                    <a:pt x="10061" y="3190"/>
                    <a:pt x="10004" y="3843"/>
                  </a:cubicBezTo>
                  <a:cubicBezTo>
                    <a:pt x="10045" y="3846"/>
                    <a:pt x="10088" y="3848"/>
                    <a:pt x="10126" y="3853"/>
                  </a:cubicBezTo>
                  <a:cubicBezTo>
                    <a:pt x="10655" y="3915"/>
                    <a:pt x="11160" y="4004"/>
                    <a:pt x="11650" y="4105"/>
                  </a:cubicBezTo>
                  <a:cubicBezTo>
                    <a:pt x="11441" y="3317"/>
                    <a:pt x="11059" y="2587"/>
                    <a:pt x="10532" y="1964"/>
                  </a:cubicBezTo>
                  <a:close/>
                  <a:moveTo>
                    <a:pt x="3484" y="789"/>
                  </a:moveTo>
                  <a:cubicBezTo>
                    <a:pt x="2009" y="1673"/>
                    <a:pt x="1026" y="3192"/>
                    <a:pt x="829" y="4901"/>
                  </a:cubicBezTo>
                  <a:cubicBezTo>
                    <a:pt x="2103" y="4367"/>
                    <a:pt x="3448" y="4021"/>
                    <a:pt x="4821" y="3870"/>
                  </a:cubicBezTo>
                  <a:cubicBezTo>
                    <a:pt x="5143" y="3829"/>
                    <a:pt x="5472" y="3805"/>
                    <a:pt x="5801" y="3778"/>
                  </a:cubicBezTo>
                  <a:cubicBezTo>
                    <a:pt x="5460" y="2512"/>
                    <a:pt x="4626" y="1436"/>
                    <a:pt x="3484" y="789"/>
                  </a:cubicBezTo>
                  <a:close/>
                  <a:moveTo>
                    <a:pt x="9982" y="4631"/>
                  </a:moveTo>
                  <a:cubicBezTo>
                    <a:pt x="10028" y="6049"/>
                    <a:pt x="10544" y="7301"/>
                    <a:pt x="11309" y="7880"/>
                  </a:cubicBezTo>
                  <a:cubicBezTo>
                    <a:pt x="11659" y="7145"/>
                    <a:pt x="11842" y="6340"/>
                    <a:pt x="11842" y="5525"/>
                  </a:cubicBezTo>
                  <a:cubicBezTo>
                    <a:pt x="11842" y="5333"/>
                    <a:pt x="11832" y="5138"/>
                    <a:pt x="11811" y="4946"/>
                  </a:cubicBezTo>
                  <a:cubicBezTo>
                    <a:pt x="11224" y="4812"/>
                    <a:pt x="10631" y="4708"/>
                    <a:pt x="10035" y="4636"/>
                  </a:cubicBezTo>
                  <a:cubicBezTo>
                    <a:pt x="10018" y="4634"/>
                    <a:pt x="9999" y="4631"/>
                    <a:pt x="9982" y="4631"/>
                  </a:cubicBezTo>
                  <a:close/>
                  <a:moveTo>
                    <a:pt x="5911" y="4559"/>
                  </a:moveTo>
                  <a:cubicBezTo>
                    <a:pt x="5577" y="4586"/>
                    <a:pt x="5243" y="4615"/>
                    <a:pt x="4917" y="4653"/>
                  </a:cubicBezTo>
                  <a:cubicBezTo>
                    <a:pt x="3492" y="4802"/>
                    <a:pt x="2103" y="5187"/>
                    <a:pt x="800" y="5787"/>
                  </a:cubicBezTo>
                  <a:lnTo>
                    <a:pt x="803" y="5787"/>
                  </a:lnTo>
                  <a:cubicBezTo>
                    <a:pt x="860" y="7061"/>
                    <a:pt x="1360" y="8277"/>
                    <a:pt x="2218" y="9224"/>
                  </a:cubicBezTo>
                  <a:cubicBezTo>
                    <a:pt x="4441" y="8457"/>
                    <a:pt x="5919" y="6669"/>
                    <a:pt x="5919" y="4711"/>
                  </a:cubicBezTo>
                  <a:cubicBezTo>
                    <a:pt x="5919" y="4660"/>
                    <a:pt x="5914" y="4610"/>
                    <a:pt x="5911" y="4559"/>
                  </a:cubicBezTo>
                  <a:close/>
                  <a:moveTo>
                    <a:pt x="8509" y="4521"/>
                  </a:moveTo>
                  <a:lnTo>
                    <a:pt x="8509" y="4521"/>
                  </a:lnTo>
                  <a:cubicBezTo>
                    <a:pt x="8533" y="4915"/>
                    <a:pt x="8548" y="5338"/>
                    <a:pt x="8548" y="5766"/>
                  </a:cubicBezTo>
                  <a:cubicBezTo>
                    <a:pt x="8586" y="7498"/>
                    <a:pt x="8314" y="9224"/>
                    <a:pt x="7743" y="10860"/>
                  </a:cubicBezTo>
                  <a:cubicBezTo>
                    <a:pt x="9045" y="10509"/>
                    <a:pt x="10177" y="9697"/>
                    <a:pt x="10922" y="8575"/>
                  </a:cubicBezTo>
                  <a:cubicBezTo>
                    <a:pt x="9896" y="7856"/>
                    <a:pt x="9223" y="6321"/>
                    <a:pt x="9192" y="4564"/>
                  </a:cubicBezTo>
                  <a:cubicBezTo>
                    <a:pt x="8966" y="4547"/>
                    <a:pt x="8737" y="4531"/>
                    <a:pt x="8509" y="4521"/>
                  </a:cubicBezTo>
                  <a:close/>
                  <a:moveTo>
                    <a:pt x="7497" y="4492"/>
                  </a:moveTo>
                  <a:cubicBezTo>
                    <a:pt x="7228" y="4492"/>
                    <a:pt x="6966" y="4507"/>
                    <a:pt x="6700" y="4519"/>
                  </a:cubicBezTo>
                  <a:cubicBezTo>
                    <a:pt x="6702" y="4581"/>
                    <a:pt x="6709" y="4643"/>
                    <a:pt x="6709" y="4708"/>
                  </a:cubicBezTo>
                  <a:cubicBezTo>
                    <a:pt x="6709" y="6893"/>
                    <a:pt x="5186" y="8882"/>
                    <a:pt x="2855" y="9829"/>
                  </a:cubicBezTo>
                  <a:cubicBezTo>
                    <a:pt x="3830" y="10620"/>
                    <a:pt x="5049" y="11052"/>
                    <a:pt x="6307" y="11052"/>
                  </a:cubicBezTo>
                  <a:cubicBezTo>
                    <a:pt x="6311" y="11052"/>
                    <a:pt x="6314" y="11052"/>
                    <a:pt x="6318" y="11052"/>
                  </a:cubicBezTo>
                  <a:cubicBezTo>
                    <a:pt x="6481" y="11052"/>
                    <a:pt x="6642" y="11043"/>
                    <a:pt x="6803" y="11028"/>
                  </a:cubicBezTo>
                  <a:cubicBezTo>
                    <a:pt x="6832" y="10973"/>
                    <a:pt x="6861" y="10922"/>
                    <a:pt x="6889" y="10862"/>
                  </a:cubicBezTo>
                  <a:cubicBezTo>
                    <a:pt x="7433" y="9692"/>
                    <a:pt x="7759" y="7787"/>
                    <a:pt x="7759" y="5766"/>
                  </a:cubicBezTo>
                  <a:cubicBezTo>
                    <a:pt x="7759" y="5331"/>
                    <a:pt x="7740" y="4908"/>
                    <a:pt x="7711" y="4497"/>
                  </a:cubicBezTo>
                  <a:cubicBezTo>
                    <a:pt x="7654" y="4497"/>
                    <a:pt x="7598" y="4492"/>
                    <a:pt x="7541" y="4492"/>
                  </a:cubicBezTo>
                  <a:close/>
                  <a:moveTo>
                    <a:pt x="7103" y="11787"/>
                  </a:moveTo>
                  <a:cubicBezTo>
                    <a:pt x="6844" y="11821"/>
                    <a:pt x="6579" y="11840"/>
                    <a:pt x="6315" y="11843"/>
                  </a:cubicBezTo>
                  <a:cubicBezTo>
                    <a:pt x="6181" y="11843"/>
                    <a:pt x="6051" y="11831"/>
                    <a:pt x="5921" y="11821"/>
                  </a:cubicBezTo>
                  <a:lnTo>
                    <a:pt x="5921" y="14589"/>
                  </a:lnTo>
                  <a:cubicBezTo>
                    <a:pt x="5969" y="14582"/>
                    <a:pt x="6017" y="14577"/>
                    <a:pt x="6065" y="14575"/>
                  </a:cubicBezTo>
                  <a:lnTo>
                    <a:pt x="6068" y="14575"/>
                  </a:lnTo>
                  <a:cubicBezTo>
                    <a:pt x="6387" y="14577"/>
                    <a:pt x="6692" y="14702"/>
                    <a:pt x="6918" y="14926"/>
                  </a:cubicBezTo>
                  <a:lnTo>
                    <a:pt x="7103" y="15111"/>
                  </a:lnTo>
                  <a:lnTo>
                    <a:pt x="7103" y="11787"/>
                  </a:lnTo>
                  <a:close/>
                  <a:moveTo>
                    <a:pt x="7103" y="15111"/>
                  </a:moveTo>
                  <a:lnTo>
                    <a:pt x="7103" y="15113"/>
                  </a:lnTo>
                  <a:lnTo>
                    <a:pt x="7106" y="15113"/>
                  </a:lnTo>
                  <a:lnTo>
                    <a:pt x="7103" y="15111"/>
                  </a:lnTo>
                  <a:close/>
                  <a:moveTo>
                    <a:pt x="2567" y="13414"/>
                  </a:moveTo>
                  <a:cubicBezTo>
                    <a:pt x="2240" y="13414"/>
                    <a:pt x="1973" y="13681"/>
                    <a:pt x="1973" y="14008"/>
                  </a:cubicBezTo>
                  <a:lnTo>
                    <a:pt x="1973" y="17177"/>
                  </a:lnTo>
                  <a:cubicBezTo>
                    <a:pt x="1975" y="17499"/>
                    <a:pt x="2237" y="17761"/>
                    <a:pt x="2559" y="17764"/>
                  </a:cubicBezTo>
                  <a:lnTo>
                    <a:pt x="2571" y="17764"/>
                  </a:lnTo>
                  <a:cubicBezTo>
                    <a:pt x="2896" y="17761"/>
                    <a:pt x="3158" y="17499"/>
                    <a:pt x="3158" y="17177"/>
                  </a:cubicBezTo>
                  <a:lnTo>
                    <a:pt x="3158" y="14008"/>
                  </a:lnTo>
                  <a:cubicBezTo>
                    <a:pt x="3158" y="13681"/>
                    <a:pt x="2893" y="13414"/>
                    <a:pt x="2567" y="13414"/>
                  </a:cubicBezTo>
                  <a:close/>
                  <a:moveTo>
                    <a:pt x="4539" y="13006"/>
                  </a:moveTo>
                  <a:cubicBezTo>
                    <a:pt x="4213" y="13006"/>
                    <a:pt x="3948" y="13270"/>
                    <a:pt x="3948" y="13599"/>
                  </a:cubicBezTo>
                  <a:lnTo>
                    <a:pt x="3948" y="17194"/>
                  </a:lnTo>
                  <a:cubicBezTo>
                    <a:pt x="3946" y="17345"/>
                    <a:pt x="4008" y="17490"/>
                    <a:pt x="4116" y="17595"/>
                  </a:cubicBezTo>
                  <a:cubicBezTo>
                    <a:pt x="4229" y="17704"/>
                    <a:pt x="4381" y="17764"/>
                    <a:pt x="4539" y="17764"/>
                  </a:cubicBezTo>
                  <a:cubicBezTo>
                    <a:pt x="4801" y="17764"/>
                    <a:pt x="5037" y="17600"/>
                    <a:pt x="5131" y="17358"/>
                  </a:cubicBezTo>
                  <a:lnTo>
                    <a:pt x="5131" y="17211"/>
                  </a:lnTo>
                  <a:cubicBezTo>
                    <a:pt x="4710" y="16562"/>
                    <a:pt x="4710" y="15726"/>
                    <a:pt x="5131" y="15080"/>
                  </a:cubicBezTo>
                  <a:lnTo>
                    <a:pt x="5131" y="13599"/>
                  </a:lnTo>
                  <a:cubicBezTo>
                    <a:pt x="5131" y="13272"/>
                    <a:pt x="4866" y="13006"/>
                    <a:pt x="4539" y="13006"/>
                  </a:cubicBezTo>
                  <a:close/>
                  <a:moveTo>
                    <a:pt x="591" y="14205"/>
                  </a:moveTo>
                  <a:cubicBezTo>
                    <a:pt x="265" y="14205"/>
                    <a:pt x="0" y="14469"/>
                    <a:pt x="0" y="14796"/>
                  </a:cubicBezTo>
                  <a:lnTo>
                    <a:pt x="0" y="17961"/>
                  </a:lnTo>
                  <a:cubicBezTo>
                    <a:pt x="0" y="18287"/>
                    <a:pt x="265" y="18552"/>
                    <a:pt x="591" y="18552"/>
                  </a:cubicBezTo>
                  <a:cubicBezTo>
                    <a:pt x="918" y="18552"/>
                    <a:pt x="1185" y="18287"/>
                    <a:pt x="1185" y="17961"/>
                  </a:cubicBezTo>
                  <a:lnTo>
                    <a:pt x="1185" y="14796"/>
                  </a:lnTo>
                  <a:cubicBezTo>
                    <a:pt x="1185" y="14469"/>
                    <a:pt x="918" y="14205"/>
                    <a:pt x="591" y="14205"/>
                  </a:cubicBezTo>
                  <a:close/>
                  <a:moveTo>
                    <a:pt x="6068" y="15365"/>
                  </a:moveTo>
                  <a:cubicBezTo>
                    <a:pt x="5979" y="15365"/>
                    <a:pt x="5895" y="15399"/>
                    <a:pt x="5830" y="15459"/>
                  </a:cubicBezTo>
                  <a:cubicBezTo>
                    <a:pt x="5527" y="15863"/>
                    <a:pt x="5520" y="16416"/>
                    <a:pt x="5815" y="16824"/>
                  </a:cubicBezTo>
                  <a:cubicBezTo>
                    <a:pt x="5830" y="16838"/>
                    <a:pt x="5842" y="16855"/>
                    <a:pt x="5854" y="16872"/>
                  </a:cubicBezTo>
                  <a:cubicBezTo>
                    <a:pt x="6087" y="17105"/>
                    <a:pt x="6289" y="17307"/>
                    <a:pt x="6464" y="17487"/>
                  </a:cubicBezTo>
                  <a:lnTo>
                    <a:pt x="7356" y="18388"/>
                  </a:lnTo>
                  <a:cubicBezTo>
                    <a:pt x="7457" y="18489"/>
                    <a:pt x="7493" y="18636"/>
                    <a:pt x="7454" y="18773"/>
                  </a:cubicBezTo>
                  <a:cubicBezTo>
                    <a:pt x="7416" y="18910"/>
                    <a:pt x="7308" y="19016"/>
                    <a:pt x="7171" y="19049"/>
                  </a:cubicBezTo>
                  <a:cubicBezTo>
                    <a:pt x="6390" y="19304"/>
                    <a:pt x="5714" y="19804"/>
                    <a:pt x="5243" y="20477"/>
                  </a:cubicBezTo>
                  <a:cubicBezTo>
                    <a:pt x="5183" y="20556"/>
                    <a:pt x="5133" y="20638"/>
                    <a:pt x="5085" y="20724"/>
                  </a:cubicBezTo>
                  <a:cubicBezTo>
                    <a:pt x="5018" y="20851"/>
                    <a:pt x="4888" y="20933"/>
                    <a:pt x="4744" y="20936"/>
                  </a:cubicBezTo>
                  <a:cubicBezTo>
                    <a:pt x="4739" y="20936"/>
                    <a:pt x="4735" y="20936"/>
                    <a:pt x="4731" y="20936"/>
                  </a:cubicBezTo>
                  <a:cubicBezTo>
                    <a:pt x="4589" y="20936"/>
                    <a:pt x="4460" y="20860"/>
                    <a:pt x="4390" y="20738"/>
                  </a:cubicBezTo>
                  <a:cubicBezTo>
                    <a:pt x="4318" y="20614"/>
                    <a:pt x="4321" y="20460"/>
                    <a:pt x="4398" y="20337"/>
                  </a:cubicBezTo>
                  <a:cubicBezTo>
                    <a:pt x="4458" y="20227"/>
                    <a:pt x="4525" y="20119"/>
                    <a:pt x="4599" y="20018"/>
                  </a:cubicBezTo>
                  <a:cubicBezTo>
                    <a:pt x="5054" y="19376"/>
                    <a:pt x="5662" y="18859"/>
                    <a:pt x="6370" y="18518"/>
                  </a:cubicBezTo>
                  <a:lnTo>
                    <a:pt x="5902" y="18042"/>
                  </a:lnTo>
                  <a:cubicBezTo>
                    <a:pt x="5854" y="17992"/>
                    <a:pt x="5799" y="17937"/>
                    <a:pt x="5746" y="17886"/>
                  </a:cubicBezTo>
                  <a:cubicBezTo>
                    <a:pt x="5486" y="18299"/>
                    <a:pt x="5030" y="18552"/>
                    <a:pt x="4539" y="18552"/>
                  </a:cubicBezTo>
                  <a:cubicBezTo>
                    <a:pt x="4536" y="18552"/>
                    <a:pt x="4533" y="18552"/>
                    <a:pt x="4530" y="18552"/>
                  </a:cubicBezTo>
                  <a:cubicBezTo>
                    <a:pt x="4168" y="18552"/>
                    <a:pt x="3824" y="18410"/>
                    <a:pt x="3564" y="18160"/>
                  </a:cubicBezTo>
                  <a:cubicBezTo>
                    <a:pt x="3559" y="18155"/>
                    <a:pt x="3554" y="18148"/>
                    <a:pt x="3549" y="18141"/>
                  </a:cubicBezTo>
                  <a:cubicBezTo>
                    <a:pt x="3292" y="18405"/>
                    <a:pt x="2939" y="18552"/>
                    <a:pt x="2571" y="18552"/>
                  </a:cubicBezTo>
                  <a:lnTo>
                    <a:pt x="2559" y="18552"/>
                  </a:lnTo>
                  <a:cubicBezTo>
                    <a:pt x="2329" y="18552"/>
                    <a:pt x="2103" y="18492"/>
                    <a:pt x="1901" y="18379"/>
                  </a:cubicBezTo>
                  <a:cubicBezTo>
                    <a:pt x="1721" y="18951"/>
                    <a:pt x="1192" y="19340"/>
                    <a:pt x="591" y="19342"/>
                  </a:cubicBezTo>
                  <a:cubicBezTo>
                    <a:pt x="526" y="19340"/>
                    <a:pt x="459" y="19333"/>
                    <a:pt x="394" y="19323"/>
                  </a:cubicBezTo>
                  <a:lnTo>
                    <a:pt x="394" y="21169"/>
                  </a:lnTo>
                  <a:cubicBezTo>
                    <a:pt x="401" y="21689"/>
                    <a:pt x="824" y="22106"/>
                    <a:pt x="1344" y="22106"/>
                  </a:cubicBezTo>
                  <a:cubicBezTo>
                    <a:pt x="1347" y="22106"/>
                    <a:pt x="1350" y="22106"/>
                    <a:pt x="1353" y="22106"/>
                  </a:cubicBezTo>
                  <a:lnTo>
                    <a:pt x="7029" y="22106"/>
                  </a:lnTo>
                  <a:cubicBezTo>
                    <a:pt x="7370" y="22106"/>
                    <a:pt x="7687" y="21926"/>
                    <a:pt x="7858" y="21632"/>
                  </a:cubicBezTo>
                  <a:lnTo>
                    <a:pt x="9321" y="19136"/>
                  </a:lnTo>
                  <a:cubicBezTo>
                    <a:pt x="9470" y="18895"/>
                    <a:pt x="9434" y="18585"/>
                    <a:pt x="9237" y="18384"/>
                  </a:cubicBezTo>
                  <a:lnTo>
                    <a:pt x="6358" y="15483"/>
                  </a:lnTo>
                  <a:cubicBezTo>
                    <a:pt x="6279" y="15409"/>
                    <a:pt x="6176" y="15365"/>
                    <a:pt x="6068" y="1536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2;p56">
              <a:extLst>
                <a:ext uri="{FF2B5EF4-FFF2-40B4-BE49-F238E27FC236}">
                  <a16:creationId xmlns:a16="http://schemas.microsoft.com/office/drawing/2014/main" id="{D1844CFE-06EE-436F-87F4-031E7AFAF042}"/>
                </a:ext>
              </a:extLst>
            </p:cNvPr>
            <p:cNvSpPr/>
            <p:nvPr/>
          </p:nvSpPr>
          <p:spPr>
            <a:xfrm>
              <a:off x="3932613" y="4314538"/>
              <a:ext cx="104475" cy="110475"/>
            </a:xfrm>
            <a:custGeom>
              <a:avLst/>
              <a:gdLst/>
              <a:ahLst/>
              <a:cxnLst/>
              <a:rect l="l" t="t" r="r" b="b"/>
              <a:pathLst>
                <a:path w="4179" h="4419" extrusionOk="0">
                  <a:moveTo>
                    <a:pt x="3799" y="1"/>
                  </a:moveTo>
                  <a:cubicBezTo>
                    <a:pt x="3775" y="1"/>
                    <a:pt x="3750" y="3"/>
                    <a:pt x="3725" y="9"/>
                  </a:cubicBezTo>
                  <a:cubicBezTo>
                    <a:pt x="2617" y="254"/>
                    <a:pt x="1737" y="547"/>
                    <a:pt x="1115" y="879"/>
                  </a:cubicBezTo>
                  <a:cubicBezTo>
                    <a:pt x="375" y="1273"/>
                    <a:pt x="0" y="1725"/>
                    <a:pt x="0" y="2224"/>
                  </a:cubicBezTo>
                  <a:cubicBezTo>
                    <a:pt x="0" y="3137"/>
                    <a:pt x="1216" y="3873"/>
                    <a:pt x="3614" y="4409"/>
                  </a:cubicBezTo>
                  <a:cubicBezTo>
                    <a:pt x="3638" y="4416"/>
                    <a:pt x="3665" y="4418"/>
                    <a:pt x="3689" y="4418"/>
                  </a:cubicBezTo>
                  <a:cubicBezTo>
                    <a:pt x="3847" y="4418"/>
                    <a:pt x="3991" y="4308"/>
                    <a:pt x="4027" y="4149"/>
                  </a:cubicBezTo>
                  <a:cubicBezTo>
                    <a:pt x="4068" y="3962"/>
                    <a:pt x="3950" y="3777"/>
                    <a:pt x="3765" y="3736"/>
                  </a:cubicBezTo>
                  <a:cubicBezTo>
                    <a:pt x="2763" y="3512"/>
                    <a:pt x="1949" y="3238"/>
                    <a:pt x="1408" y="2945"/>
                  </a:cubicBezTo>
                  <a:cubicBezTo>
                    <a:pt x="954" y="2698"/>
                    <a:pt x="692" y="2436"/>
                    <a:pt x="692" y="2224"/>
                  </a:cubicBezTo>
                  <a:cubicBezTo>
                    <a:pt x="692" y="2010"/>
                    <a:pt x="964" y="1741"/>
                    <a:pt x="1439" y="1489"/>
                  </a:cubicBezTo>
                  <a:cubicBezTo>
                    <a:pt x="1999" y="1191"/>
                    <a:pt x="2840" y="912"/>
                    <a:pt x="3874" y="684"/>
                  </a:cubicBezTo>
                  <a:cubicBezTo>
                    <a:pt x="4061" y="643"/>
                    <a:pt x="4179" y="458"/>
                    <a:pt x="4138" y="271"/>
                  </a:cubicBezTo>
                  <a:cubicBezTo>
                    <a:pt x="4100" y="110"/>
                    <a:pt x="3958" y="1"/>
                    <a:pt x="3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3;p56">
              <a:extLst>
                <a:ext uri="{FF2B5EF4-FFF2-40B4-BE49-F238E27FC236}">
                  <a16:creationId xmlns:a16="http://schemas.microsoft.com/office/drawing/2014/main" id="{34BA2703-47CC-4130-8C91-B5B2625193EB}"/>
                </a:ext>
              </a:extLst>
            </p:cNvPr>
            <p:cNvSpPr/>
            <p:nvPr/>
          </p:nvSpPr>
          <p:spPr>
            <a:xfrm>
              <a:off x="4377738" y="4312363"/>
              <a:ext cx="114900" cy="114975"/>
            </a:xfrm>
            <a:custGeom>
              <a:avLst/>
              <a:gdLst/>
              <a:ahLst/>
              <a:cxnLst/>
              <a:rect l="l" t="t" r="r" b="b"/>
              <a:pathLst>
                <a:path w="4596" h="4599" extrusionOk="0">
                  <a:moveTo>
                    <a:pt x="379" y="1"/>
                  </a:moveTo>
                  <a:cubicBezTo>
                    <a:pt x="217" y="1"/>
                    <a:pt x="73" y="113"/>
                    <a:pt x="39" y="278"/>
                  </a:cubicBezTo>
                  <a:cubicBezTo>
                    <a:pt x="1" y="466"/>
                    <a:pt x="123" y="646"/>
                    <a:pt x="311" y="685"/>
                  </a:cubicBezTo>
                  <a:cubicBezTo>
                    <a:pt x="3149" y="1252"/>
                    <a:pt x="3906" y="1975"/>
                    <a:pt x="3906" y="2311"/>
                  </a:cubicBezTo>
                  <a:cubicBezTo>
                    <a:pt x="3906" y="2756"/>
                    <a:pt x="2827" y="3426"/>
                    <a:pt x="419" y="3916"/>
                  </a:cubicBezTo>
                  <a:cubicBezTo>
                    <a:pt x="234" y="3953"/>
                    <a:pt x="111" y="4135"/>
                    <a:pt x="150" y="4323"/>
                  </a:cubicBezTo>
                  <a:cubicBezTo>
                    <a:pt x="184" y="4486"/>
                    <a:pt x="328" y="4599"/>
                    <a:pt x="489" y="4599"/>
                  </a:cubicBezTo>
                  <a:cubicBezTo>
                    <a:pt x="510" y="4599"/>
                    <a:pt x="534" y="4597"/>
                    <a:pt x="558" y="4592"/>
                  </a:cubicBezTo>
                  <a:cubicBezTo>
                    <a:pt x="1757" y="4349"/>
                    <a:pt x="2711" y="4051"/>
                    <a:pt x="3389" y="3707"/>
                  </a:cubicBezTo>
                  <a:cubicBezTo>
                    <a:pt x="4189" y="3301"/>
                    <a:pt x="4595" y="2833"/>
                    <a:pt x="4595" y="2311"/>
                  </a:cubicBezTo>
                  <a:cubicBezTo>
                    <a:pt x="4595" y="1785"/>
                    <a:pt x="4180" y="1312"/>
                    <a:pt x="3355" y="903"/>
                  </a:cubicBezTo>
                  <a:cubicBezTo>
                    <a:pt x="2656" y="555"/>
                    <a:pt x="1676" y="254"/>
                    <a:pt x="445" y="7"/>
                  </a:cubicBezTo>
                  <a:cubicBezTo>
                    <a:pt x="423" y="3"/>
                    <a:pt x="40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4;p56">
              <a:extLst>
                <a:ext uri="{FF2B5EF4-FFF2-40B4-BE49-F238E27FC236}">
                  <a16:creationId xmlns:a16="http://schemas.microsoft.com/office/drawing/2014/main" id="{401091BE-5343-40FE-8BF6-92F3977195B1}"/>
                </a:ext>
              </a:extLst>
            </p:cNvPr>
            <p:cNvSpPr/>
            <p:nvPr/>
          </p:nvSpPr>
          <p:spPr>
            <a:xfrm>
              <a:off x="3941438" y="4422888"/>
              <a:ext cx="92900" cy="46325"/>
            </a:xfrm>
            <a:custGeom>
              <a:avLst/>
              <a:gdLst/>
              <a:ahLst/>
              <a:cxnLst/>
              <a:rect l="l" t="t" r="r" b="b"/>
              <a:pathLst>
                <a:path w="3716" h="1853" extrusionOk="0">
                  <a:moveTo>
                    <a:pt x="387" y="1"/>
                  </a:moveTo>
                  <a:cubicBezTo>
                    <a:pt x="289" y="1"/>
                    <a:pt x="193" y="42"/>
                    <a:pt x="125" y="123"/>
                  </a:cubicBezTo>
                  <a:cubicBezTo>
                    <a:pt x="0" y="267"/>
                    <a:pt x="19" y="486"/>
                    <a:pt x="164" y="610"/>
                  </a:cubicBezTo>
                  <a:cubicBezTo>
                    <a:pt x="733" y="1093"/>
                    <a:pt x="1776" y="1509"/>
                    <a:pt x="3261" y="1843"/>
                  </a:cubicBezTo>
                  <a:cubicBezTo>
                    <a:pt x="3285" y="1850"/>
                    <a:pt x="3312" y="1853"/>
                    <a:pt x="3336" y="1853"/>
                  </a:cubicBezTo>
                  <a:cubicBezTo>
                    <a:pt x="3494" y="1853"/>
                    <a:pt x="3638" y="1742"/>
                    <a:pt x="3672" y="1584"/>
                  </a:cubicBezTo>
                  <a:cubicBezTo>
                    <a:pt x="3715" y="1396"/>
                    <a:pt x="3597" y="1211"/>
                    <a:pt x="3412" y="1170"/>
                  </a:cubicBezTo>
                  <a:cubicBezTo>
                    <a:pt x="2076" y="870"/>
                    <a:pt x="1082" y="483"/>
                    <a:pt x="611" y="84"/>
                  </a:cubicBezTo>
                  <a:cubicBezTo>
                    <a:pt x="546" y="28"/>
                    <a:pt x="466" y="1"/>
                    <a:pt x="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p56">
              <a:extLst>
                <a:ext uri="{FF2B5EF4-FFF2-40B4-BE49-F238E27FC236}">
                  <a16:creationId xmlns:a16="http://schemas.microsoft.com/office/drawing/2014/main" id="{60602FD6-D23D-45BE-BBF9-D68CEC405E45}"/>
                </a:ext>
              </a:extLst>
            </p:cNvPr>
            <p:cNvSpPr/>
            <p:nvPr/>
          </p:nvSpPr>
          <p:spPr>
            <a:xfrm>
              <a:off x="4380513" y="4422888"/>
              <a:ext cx="103300" cy="48675"/>
            </a:xfrm>
            <a:custGeom>
              <a:avLst/>
              <a:gdLst/>
              <a:ahLst/>
              <a:cxnLst/>
              <a:rect l="l" t="t" r="r" b="b"/>
              <a:pathLst>
                <a:path w="4132" h="1947" extrusionOk="0">
                  <a:moveTo>
                    <a:pt x="3745" y="1"/>
                  </a:moveTo>
                  <a:cubicBezTo>
                    <a:pt x="3665" y="1"/>
                    <a:pt x="3586" y="28"/>
                    <a:pt x="3521" y="84"/>
                  </a:cubicBezTo>
                  <a:cubicBezTo>
                    <a:pt x="2999" y="529"/>
                    <a:pt x="1860" y="949"/>
                    <a:pt x="308" y="1264"/>
                  </a:cubicBezTo>
                  <a:cubicBezTo>
                    <a:pt x="123" y="1300"/>
                    <a:pt x="0" y="1483"/>
                    <a:pt x="39" y="1670"/>
                  </a:cubicBezTo>
                  <a:cubicBezTo>
                    <a:pt x="73" y="1834"/>
                    <a:pt x="217" y="1947"/>
                    <a:pt x="378" y="1947"/>
                  </a:cubicBezTo>
                  <a:cubicBezTo>
                    <a:pt x="399" y="1947"/>
                    <a:pt x="423" y="1944"/>
                    <a:pt x="447" y="1939"/>
                  </a:cubicBezTo>
                  <a:cubicBezTo>
                    <a:pt x="1625" y="1701"/>
                    <a:pt x="3192" y="1276"/>
                    <a:pt x="3970" y="608"/>
                  </a:cubicBezTo>
                  <a:cubicBezTo>
                    <a:pt x="4114" y="483"/>
                    <a:pt x="4131" y="267"/>
                    <a:pt x="4006" y="123"/>
                  </a:cubicBezTo>
                  <a:cubicBezTo>
                    <a:pt x="3939" y="42"/>
                    <a:pt x="3842" y="1"/>
                    <a:pt x="37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Content Placeholder 2">
            <a:extLst>
              <a:ext uri="{FF2B5EF4-FFF2-40B4-BE49-F238E27FC236}">
                <a16:creationId xmlns:a16="http://schemas.microsoft.com/office/drawing/2014/main" id="{069F6D3B-A84A-4595-BF19-024010F906C2}"/>
              </a:ext>
            </a:extLst>
          </p:cNvPr>
          <p:cNvSpPr txBox="1">
            <a:spLocks/>
          </p:cNvSpPr>
          <p:nvPr/>
        </p:nvSpPr>
        <p:spPr>
          <a:xfrm>
            <a:off x="1900277" y="1240306"/>
            <a:ext cx="8208769" cy="1100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ct val="0"/>
              </a:spcBef>
              <a:spcAft>
                <a:spcPts val="600"/>
              </a:spcAft>
              <a:buNone/>
            </a:pPr>
            <a:r>
              <a:rPr lang="en-US" sz="2800" b="1" kern="1200" dirty="0">
                <a:solidFill>
                  <a:schemeClr val="tx2">
                    <a:lumMod val="50000"/>
                  </a:schemeClr>
                </a:solidFill>
                <a:ea typeface="+mj-ea"/>
                <a:cs typeface="+mj-cs"/>
              </a:rPr>
              <a:t>We used web crawling in order to acquire our data</a:t>
            </a:r>
          </a:p>
        </p:txBody>
      </p:sp>
      <p:pic>
        <p:nvPicPr>
          <p:cNvPr id="3074" name="Picture 2">
            <a:extLst>
              <a:ext uri="{FF2B5EF4-FFF2-40B4-BE49-F238E27FC236}">
                <a16:creationId xmlns:a16="http://schemas.microsoft.com/office/drawing/2014/main" id="{AFCBE8A6-5265-4B97-8F4A-0F31EB4A8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686" y="4637896"/>
            <a:ext cx="3209389" cy="1375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3D5B4F-B722-43DF-B7B8-9B1F8CDF33DB}"/>
              </a:ext>
            </a:extLst>
          </p:cNvPr>
          <p:cNvSpPr txBox="1"/>
          <p:nvPr/>
        </p:nvSpPr>
        <p:spPr>
          <a:xfrm>
            <a:off x="966532" y="2458459"/>
            <a:ext cx="11208446" cy="2062103"/>
          </a:xfrm>
          <a:prstGeom prst="rect">
            <a:avLst/>
          </a:prstGeom>
          <a:noFill/>
        </p:spPr>
        <p:txBody>
          <a:bodyPr wrap="square" rtlCol="0">
            <a:spAutoFit/>
          </a:bodyPr>
          <a:lstStyle/>
          <a:p>
            <a:r>
              <a:rPr lang="en-US" sz="2800" kern="1200" dirty="0">
                <a:solidFill>
                  <a:schemeClr val="tx2">
                    <a:lumMod val="50000"/>
                  </a:schemeClr>
                </a:solidFill>
                <a:ea typeface="+mj-ea"/>
                <a:cs typeface="+mj-cs"/>
              </a:rPr>
              <a:t>We got our data from : </a:t>
            </a:r>
          </a:p>
          <a:p>
            <a:pPr marL="342900" indent="-342900">
              <a:buFontTx/>
              <a:buChar char="-"/>
            </a:pPr>
            <a:r>
              <a:rPr lang="en-US" sz="2400" b="1" kern="1200" dirty="0">
                <a:solidFill>
                  <a:schemeClr val="accent2">
                    <a:lumMod val="75000"/>
                  </a:schemeClr>
                </a:solidFill>
                <a:ea typeface="+mj-ea"/>
                <a:cs typeface="+mj-cs"/>
                <a:hlinkClick r:id="rId3"/>
              </a:rPr>
              <a:t>https://www.basketball-reference.com/leagues/NBA_2021_totals.html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4"/>
              </a:rPr>
              <a:t>https://www.basketball-reference.com/awards/mvp.html</a:t>
            </a:r>
            <a:endParaRPr lang="en-US" sz="2400" b="1" kern="1200" dirty="0">
              <a:solidFill>
                <a:schemeClr val="accent2">
                  <a:lumMod val="75000"/>
                </a:schemeClr>
              </a:solidFill>
              <a:ea typeface="+mj-ea"/>
              <a:cs typeface="+mj-cs"/>
            </a:endParaRPr>
          </a:p>
          <a:p>
            <a:pPr marL="342900" indent="-342900">
              <a:buFontTx/>
              <a:buChar char="-"/>
            </a:pPr>
            <a:r>
              <a:rPr lang="en-US" sz="2400" b="1" kern="1200" dirty="0">
                <a:solidFill>
                  <a:schemeClr val="accent2">
                    <a:lumMod val="75000"/>
                  </a:schemeClr>
                </a:solidFill>
                <a:ea typeface="+mj-ea"/>
                <a:cs typeface="+mj-cs"/>
                <a:hlinkClick r:id="rId5"/>
              </a:rPr>
              <a:t>https://en.wikipedia.org/wiki/Player_efficiency_rating</a:t>
            </a:r>
            <a:endParaRPr lang="en-US" sz="2400" b="1" kern="1200" dirty="0">
              <a:solidFill>
                <a:schemeClr val="accent2">
                  <a:lumMod val="75000"/>
                </a:schemeClr>
              </a:solidFill>
              <a:ea typeface="+mj-ea"/>
              <a:cs typeface="+mj-cs"/>
            </a:endParaRPr>
          </a:p>
          <a:p>
            <a:endParaRPr lang="en-US" sz="2800" dirty="0"/>
          </a:p>
        </p:txBody>
      </p:sp>
      <p:sp>
        <p:nvSpPr>
          <p:cNvPr id="49" name="TextBox 48">
            <a:extLst>
              <a:ext uri="{FF2B5EF4-FFF2-40B4-BE49-F238E27FC236}">
                <a16:creationId xmlns:a16="http://schemas.microsoft.com/office/drawing/2014/main" id="{FADF9D86-F160-47EB-BD15-42D28A310046}"/>
              </a:ext>
            </a:extLst>
          </p:cNvPr>
          <p:cNvSpPr txBox="1"/>
          <p:nvPr/>
        </p:nvSpPr>
        <p:spPr>
          <a:xfrm>
            <a:off x="799053" y="4206506"/>
            <a:ext cx="11208446" cy="1446550"/>
          </a:xfrm>
          <a:prstGeom prst="rect">
            <a:avLst/>
          </a:prstGeom>
          <a:noFill/>
        </p:spPr>
        <p:txBody>
          <a:bodyPr wrap="square" rtlCol="0">
            <a:spAutoFit/>
          </a:bodyPr>
          <a:lstStyle/>
          <a:p>
            <a:pPr algn="l"/>
            <a:r>
              <a:rPr lang="en-US" sz="2800" kern="1200" dirty="0">
                <a:solidFill>
                  <a:schemeClr val="tx2">
                    <a:lumMod val="50000"/>
                  </a:schemeClr>
                </a:solidFill>
                <a:ea typeface="+mj-ea"/>
                <a:cs typeface="+mj-cs"/>
              </a:rPr>
              <a:t>Using the libraries </a:t>
            </a:r>
          </a:p>
          <a:p>
            <a:pPr algn="l"/>
            <a:r>
              <a:rPr lang="en-US" sz="2800" b="1" i="1" dirty="0">
                <a:solidFill>
                  <a:schemeClr val="tx2">
                    <a:lumMod val="50000"/>
                  </a:schemeClr>
                </a:solidFill>
                <a:ea typeface="+mj-ea"/>
                <a:cs typeface="+mj-cs"/>
              </a:rPr>
              <a:t>R</a:t>
            </a:r>
            <a:r>
              <a:rPr lang="en-US" sz="2800" b="1" i="1" kern="1200" dirty="0">
                <a:solidFill>
                  <a:schemeClr val="tx2">
                    <a:lumMod val="50000"/>
                  </a:schemeClr>
                </a:solidFill>
                <a:ea typeface="+mj-ea"/>
                <a:cs typeface="+mj-cs"/>
              </a:rPr>
              <a:t>equests &amp; Beautiful Soup</a:t>
            </a:r>
            <a:endParaRPr lang="en-US" sz="2800" b="1" i="1" dirty="0">
              <a:solidFill>
                <a:srgbClr val="000000"/>
              </a:solidFill>
              <a:effectLst/>
            </a:endParaRPr>
          </a:p>
          <a:p>
            <a:endParaRPr lang="en-US" sz="3200" dirty="0"/>
          </a:p>
        </p:txBody>
      </p:sp>
      <p:pic>
        <p:nvPicPr>
          <p:cNvPr id="3078" name="Picture 6" descr="dlorenc-requests · PyPI">
            <a:extLst>
              <a:ext uri="{FF2B5EF4-FFF2-40B4-BE49-F238E27FC236}">
                <a16:creationId xmlns:a16="http://schemas.microsoft.com/office/drawing/2014/main" id="{26274319-299A-4638-AF4D-BE0DFE4D3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1702" y="4298081"/>
            <a:ext cx="145659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122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803</TotalTime>
  <Words>1650</Words>
  <Application>Microsoft Office PowerPoint</Application>
  <PresentationFormat>Widescreen</PresentationFormat>
  <Paragraphs>220</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Arial</vt:lpstr>
      <vt:lpstr>Berlin Sans FB</vt:lpstr>
      <vt:lpstr>Berlin Sans FB Demi</vt:lpstr>
      <vt:lpstr>Calibri</vt:lpstr>
      <vt:lpstr>Calibri Light</vt:lpstr>
      <vt:lpstr>Georgia</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Yarden Ankonina</dc:creator>
  <cp:lastModifiedBy>Yarden Ankonina</cp:lastModifiedBy>
  <cp:revision>348</cp:revision>
  <dcterms:created xsi:type="dcterms:W3CDTF">2021-06-23T11:49:44Z</dcterms:created>
  <dcterms:modified xsi:type="dcterms:W3CDTF">2021-06-26T04:24:07Z</dcterms:modified>
</cp:coreProperties>
</file>